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7" r:id="rId3"/>
    <p:sldId id="278" r:id="rId4"/>
    <p:sldId id="281" r:id="rId5"/>
    <p:sldId id="283" r:id="rId6"/>
    <p:sldId id="284" r:id="rId7"/>
    <p:sldId id="285" r:id="rId8"/>
    <p:sldId id="257" r:id="rId9"/>
    <p:sldId id="258" r:id="rId10"/>
    <p:sldId id="260" r:id="rId11"/>
    <p:sldId id="259" r:id="rId12"/>
    <p:sldId id="261" r:id="rId13"/>
    <p:sldId id="287" r:id="rId14"/>
    <p:sldId id="289" r:id="rId15"/>
    <p:sldId id="262" r:id="rId16"/>
    <p:sldId id="288" r:id="rId17"/>
    <p:sldId id="290" r:id="rId18"/>
    <p:sldId id="293" r:id="rId19"/>
    <p:sldId id="294" r:id="rId20"/>
    <p:sldId id="263" r:id="rId21"/>
    <p:sldId id="295" r:id="rId22"/>
    <p:sldId id="265" r:id="rId23"/>
    <p:sldId id="296" r:id="rId24"/>
    <p:sldId id="264" r:id="rId25"/>
    <p:sldId id="297" r:id="rId26"/>
    <p:sldId id="298" r:id="rId27"/>
    <p:sldId id="299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5"/>
  </p:normalViewPr>
  <p:slideViewPr>
    <p:cSldViewPr>
      <p:cViewPr varScale="1">
        <p:scale>
          <a:sx n="98" d="100"/>
          <a:sy n="98" d="100"/>
        </p:scale>
        <p:origin x="12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D7ED6E9-AB09-429F-ABB0-5CFCD3E68227}" type="datetimeFigureOut">
              <a:rPr lang="en-US"/>
              <a:pPr>
                <a:defRPr/>
              </a:pPr>
              <a:t>2/13/2023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9BD8753-92FE-42F9-8A8F-9C337BAE2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68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AC04B-E355-4CC8-9CF1-B644533CCDE2}" type="datetimeFigureOut">
              <a:rPr lang="en-US"/>
              <a:pPr>
                <a:defRPr/>
              </a:pPr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89B28-0787-4632-8CC0-024C817E3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ABBD8-FC4B-40BA-AFB0-69480416DDAC}" type="datetimeFigureOut">
              <a:rPr lang="en-US"/>
              <a:pPr>
                <a:defRPr/>
              </a:pPr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667E8-6B33-433F-80BF-BC86E73A0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5F2DC-8CD0-46B4-87EF-2A14AA04F198}" type="datetimeFigureOut">
              <a:rPr lang="en-US"/>
              <a:pPr>
                <a:defRPr/>
              </a:pPr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79F7F-034A-48CD-A88A-E206CDCA8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23CAB-0E62-4C0A-ACDA-FDED859F47F3}" type="datetimeFigureOut">
              <a:rPr lang="en-US"/>
              <a:pPr>
                <a:defRPr/>
              </a:pPr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415B4-186F-4CCA-AC3C-278174437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2C6CB-98F5-4BBC-8817-BB6EA0538A3A}" type="datetimeFigureOut">
              <a:rPr lang="en-US"/>
              <a:pPr>
                <a:defRPr/>
              </a:pPr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CE8C9-90CD-4E22-A12D-2A7410175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835B8-8C3F-4AA4-8BF9-34010E5D09D2}" type="datetimeFigureOut">
              <a:rPr lang="en-US"/>
              <a:pPr>
                <a:defRPr/>
              </a:pPr>
              <a:t>2/13/2023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4696C-65B9-4A6C-A96D-C68104849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DE613-626A-4ECE-8C15-A01E42E36E38}" type="datetimeFigureOut">
              <a:rPr lang="en-US"/>
              <a:pPr>
                <a:defRPr/>
              </a:pPr>
              <a:t>2/13/2023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396F4-3029-4C7D-9906-2A94AF48E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86D0-4E10-473B-9DCB-35F719EB7C01}" type="datetimeFigureOut">
              <a:rPr lang="en-US"/>
              <a:pPr>
                <a:defRPr/>
              </a:pPr>
              <a:t>2/13/2023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5C3FD-7531-407F-AFCC-93704D154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480FF-E234-45E2-8C9E-AA6738D9ED6B}" type="datetimeFigureOut">
              <a:rPr lang="en-US"/>
              <a:pPr>
                <a:defRPr/>
              </a:pPr>
              <a:t>2/13/2023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784C6-FA6A-4E71-83DB-4BCD49775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7770-46F7-469F-92C4-C16038D6F508}" type="datetimeFigureOut">
              <a:rPr lang="en-US"/>
              <a:pPr>
                <a:defRPr/>
              </a:pPr>
              <a:t>2/13/2023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E1AA-4AF6-464C-BD6E-DE370BDBB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5B2DC-84DB-41F7-9550-C1D1A6408755}" type="datetimeFigureOut">
              <a:rPr lang="en-US"/>
              <a:pPr>
                <a:defRPr/>
              </a:pPr>
              <a:t>2/13/2023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3E606-1867-4B32-B4ED-0530C7FE7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4A8587-ECAD-45BB-AB13-31755553A201}" type="datetimeFigureOut">
              <a:rPr lang="en-US"/>
              <a:pPr>
                <a:defRPr/>
              </a:pPr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D6F802-DEB5-438F-984D-DE7678181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scipy.org/doc/scipy/reference/tutorial/io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pydicom.github.io/pydicom/dev/index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ipy.org/nibabel/nifti_images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umpy.org/doc/stable/reference/index.html#reference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andas.pydata.org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Programming tutorial course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solidFill>
                  <a:srgbClr val="898989"/>
                </a:solidFill>
              </a:rPr>
              <a:t>Lesson 5: </a:t>
            </a:r>
            <a:r>
              <a:rPr lang="en-GB" b="1" dirty="0">
                <a:solidFill>
                  <a:srgbClr val="898989"/>
                </a:solidFill>
              </a:rPr>
              <a:t>Reading documentation</a:t>
            </a:r>
            <a:r>
              <a:rPr lang="en-GB" dirty="0">
                <a:solidFill>
                  <a:srgbClr val="898989"/>
                </a:solidFill>
              </a:rPr>
              <a:t>, </a:t>
            </a:r>
            <a:r>
              <a:rPr lang="en-GB" b="1" dirty="0"/>
              <a:t>Loading and writing data, images and medical images</a:t>
            </a:r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2900677" y="3244334"/>
            <a:ext cx="3342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michael.berks@manchester.ac.uk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51C6D8-98A4-CC43-9B7A-DB010890D5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Matlab’s</a:t>
            </a:r>
            <a:r>
              <a:rPr lang="en-GB" dirty="0"/>
              <a:t> save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To save specific variables (typically more useful), include them in quotes, separated by commas after the filename</a:t>
            </a:r>
          </a:p>
          <a:p>
            <a:pPr lvl="1">
              <a:buNone/>
            </a:pPr>
            <a:r>
              <a:rPr lang="en-GB" dirty="0">
                <a:solidFill>
                  <a:srgbClr val="0070C0"/>
                </a:solidFill>
              </a:rPr>
              <a:t>save(‘filename’, ‘var1’, ‘var2’, ‘var3’)</a:t>
            </a:r>
          </a:p>
          <a:p>
            <a:pPr lvl="1">
              <a:buNone/>
            </a:pPr>
            <a:r>
              <a:rPr lang="en-GB" dirty="0">
                <a:solidFill>
                  <a:srgbClr val="0070C0"/>
                </a:solidFill>
              </a:rPr>
              <a:t>save</a:t>
            </a:r>
            <a:r>
              <a:rPr lang="en-GB" dirty="0"/>
              <a:t> </a:t>
            </a:r>
            <a:r>
              <a:rPr lang="en-GB" dirty="0">
                <a:solidFill>
                  <a:srgbClr val="7030A0"/>
                </a:solidFill>
              </a:rPr>
              <a:t>filename var1 </a:t>
            </a:r>
            <a:r>
              <a:rPr lang="en-GB" dirty="0" err="1">
                <a:solidFill>
                  <a:srgbClr val="7030A0"/>
                </a:solidFill>
              </a:rPr>
              <a:t>var</a:t>
            </a:r>
            <a:r>
              <a:rPr lang="en-GB" dirty="0">
                <a:solidFill>
                  <a:srgbClr val="7030A0"/>
                </a:solidFill>
              </a:rPr>
              <a:t> 2 var3</a:t>
            </a:r>
          </a:p>
          <a:p>
            <a:r>
              <a:rPr lang="en-GB" dirty="0"/>
              <a:t>We can also use the wildcard character *</a:t>
            </a:r>
          </a:p>
          <a:p>
            <a:pPr lvl="1">
              <a:buNone/>
            </a:pPr>
            <a:r>
              <a:rPr lang="en-GB" dirty="0">
                <a:solidFill>
                  <a:srgbClr val="0070C0"/>
                </a:solidFill>
              </a:rPr>
              <a:t>save(‘filename’, ‘</a:t>
            </a:r>
            <a:r>
              <a:rPr lang="en-GB" dirty="0" err="1">
                <a:solidFill>
                  <a:srgbClr val="0070C0"/>
                </a:solidFill>
              </a:rPr>
              <a:t>var</a:t>
            </a:r>
            <a:r>
              <a:rPr lang="en-GB" dirty="0">
                <a:solidFill>
                  <a:srgbClr val="0070C0"/>
                </a:solidFill>
              </a:rPr>
              <a:t>*’)</a:t>
            </a:r>
          </a:p>
          <a:p>
            <a:pPr lvl="1">
              <a:buNone/>
            </a:pPr>
            <a:r>
              <a:rPr lang="en-GB" dirty="0">
                <a:solidFill>
                  <a:srgbClr val="0070C0"/>
                </a:solidFill>
              </a:rPr>
              <a:t>save</a:t>
            </a:r>
            <a:r>
              <a:rPr lang="en-GB" dirty="0"/>
              <a:t> </a:t>
            </a:r>
            <a:r>
              <a:rPr lang="en-GB" dirty="0">
                <a:solidFill>
                  <a:srgbClr val="7030A0"/>
                </a:solidFill>
              </a:rPr>
              <a:t>filename </a:t>
            </a:r>
            <a:r>
              <a:rPr lang="en-GB" dirty="0" err="1">
                <a:solidFill>
                  <a:srgbClr val="7030A0"/>
                </a:solidFill>
              </a:rPr>
              <a:t>var</a:t>
            </a:r>
            <a:r>
              <a:rPr lang="en-GB" dirty="0">
                <a:solidFill>
                  <a:srgbClr val="7030A0"/>
                </a:solidFill>
              </a:rPr>
              <a:t>*</a:t>
            </a:r>
          </a:p>
          <a:p>
            <a:r>
              <a:rPr lang="en-GB" dirty="0"/>
              <a:t>This means, save any variable whose name begins ‘</a:t>
            </a:r>
            <a:r>
              <a:rPr lang="en-GB" dirty="0" err="1"/>
              <a:t>var</a:t>
            </a:r>
            <a:r>
              <a:rPr lang="en-GB" dirty="0"/>
              <a:t>’</a:t>
            </a:r>
          </a:p>
          <a:p>
            <a:pPr lvl="1"/>
            <a:endParaRPr lang="en-GB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83794E-97E9-BC40-98BA-ECECFB470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Matlab’s</a:t>
            </a:r>
            <a:r>
              <a:rPr lang="en-GB" dirty="0"/>
              <a:t> load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We can use the load command to read any saved .mat file</a:t>
            </a:r>
          </a:p>
          <a:p>
            <a:pPr lvl="1">
              <a:buNone/>
            </a:pPr>
            <a:r>
              <a:rPr lang="en-GB" dirty="0">
                <a:solidFill>
                  <a:srgbClr val="0070C0"/>
                </a:solidFill>
              </a:rPr>
              <a:t>load(‘filename’)</a:t>
            </a:r>
          </a:p>
          <a:p>
            <a:pPr lvl="1">
              <a:buNone/>
            </a:pPr>
            <a:r>
              <a:rPr lang="en-GB" dirty="0">
                <a:solidFill>
                  <a:srgbClr val="0070C0"/>
                </a:solidFill>
              </a:rPr>
              <a:t>load</a:t>
            </a:r>
            <a:r>
              <a:rPr lang="en-GB" dirty="0"/>
              <a:t> </a:t>
            </a:r>
            <a:r>
              <a:rPr lang="en-GB" dirty="0">
                <a:solidFill>
                  <a:srgbClr val="7030A0"/>
                </a:solidFill>
              </a:rPr>
              <a:t>filename</a:t>
            </a:r>
          </a:p>
          <a:p>
            <a:r>
              <a:rPr lang="en-GB" dirty="0"/>
              <a:t>This loads all of the variables in the file into the current workspace</a:t>
            </a:r>
          </a:p>
          <a:p>
            <a:r>
              <a:rPr lang="en-GB" dirty="0"/>
              <a:t>We can also specify individual variables to load, in the same way as save</a:t>
            </a:r>
          </a:p>
          <a:p>
            <a:pPr lvl="1">
              <a:buNone/>
            </a:pPr>
            <a:r>
              <a:rPr lang="en-GB" dirty="0">
                <a:solidFill>
                  <a:srgbClr val="0070C0"/>
                </a:solidFill>
              </a:rPr>
              <a:t>load(‘filename’, ‘var1’, ‘var2’)</a:t>
            </a:r>
          </a:p>
          <a:p>
            <a:pPr lvl="1"/>
            <a:r>
              <a:rPr lang="en-GB" dirty="0"/>
              <a:t>Note this means we need to know in advance what variables were saved. E.g. try</a:t>
            </a:r>
          </a:p>
          <a:p>
            <a:pPr lvl="1">
              <a:buNone/>
            </a:pPr>
            <a:r>
              <a:rPr lang="en-GB" dirty="0">
                <a:solidFill>
                  <a:srgbClr val="0070C0"/>
                </a:solidFill>
              </a:rPr>
              <a:t>A = rand(5);</a:t>
            </a:r>
          </a:p>
          <a:p>
            <a:pPr lvl="1">
              <a:buNone/>
            </a:pPr>
            <a:r>
              <a:rPr lang="en-GB" dirty="0">
                <a:solidFill>
                  <a:srgbClr val="0070C0"/>
                </a:solidFill>
              </a:rPr>
              <a:t>save(‘my_data.mat’, ‘A’);</a:t>
            </a:r>
          </a:p>
          <a:p>
            <a:pPr lvl="1">
              <a:buNone/>
            </a:pPr>
            <a:r>
              <a:rPr lang="en-GB" dirty="0">
                <a:solidFill>
                  <a:srgbClr val="0070C0"/>
                </a:solidFill>
              </a:rPr>
              <a:t>load(‘my_data.mat’, ‘</a:t>
            </a:r>
            <a:r>
              <a:rPr lang="en-GB" dirty="0" err="1">
                <a:solidFill>
                  <a:srgbClr val="0070C0"/>
                </a:solidFill>
              </a:rPr>
              <a:t>fred</a:t>
            </a:r>
            <a:r>
              <a:rPr lang="en-GB" dirty="0">
                <a:solidFill>
                  <a:srgbClr val="0070C0"/>
                </a:solidFill>
              </a:rPr>
              <a:t>’); </a:t>
            </a:r>
          </a:p>
          <a:p>
            <a:pPr lvl="1"/>
            <a:endParaRPr lang="en-GB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F7ACEC7-80D9-E64C-B5B8-93B5A54D8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Matlab’s</a:t>
            </a:r>
            <a:r>
              <a:rPr lang="en-GB" dirty="0"/>
              <a:t> load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We can also specify an output from load</a:t>
            </a:r>
          </a:p>
          <a:p>
            <a:pPr lvl="1"/>
            <a:r>
              <a:rPr lang="en-GB" dirty="0" err="1">
                <a:solidFill>
                  <a:srgbClr val="0070C0"/>
                </a:solidFill>
              </a:rPr>
              <a:t>var</a:t>
            </a:r>
            <a:r>
              <a:rPr lang="en-GB" dirty="0">
                <a:solidFill>
                  <a:srgbClr val="0070C0"/>
                </a:solidFill>
              </a:rPr>
              <a:t> = load(‘filename’, ‘var1’, ‘var2’);</a:t>
            </a:r>
          </a:p>
          <a:p>
            <a:pPr lvl="1"/>
            <a:r>
              <a:rPr lang="en-GB" dirty="0"/>
              <a:t>This creates a structure (remember them?) called </a:t>
            </a:r>
            <a:r>
              <a:rPr lang="en-GB" dirty="0" err="1"/>
              <a:t>var</a:t>
            </a:r>
            <a:r>
              <a:rPr lang="en-GB" dirty="0"/>
              <a:t>, with fields, var1 and var2</a:t>
            </a:r>
          </a:p>
          <a:p>
            <a:r>
              <a:rPr lang="en-GB" dirty="0"/>
              <a:t>Try</a:t>
            </a:r>
          </a:p>
          <a:p>
            <a:pPr lvl="1">
              <a:buNone/>
            </a:pPr>
            <a:r>
              <a:rPr lang="en-GB" dirty="0">
                <a:solidFill>
                  <a:srgbClr val="0070C0"/>
                </a:solidFill>
              </a:rPr>
              <a:t>A = rand(5);</a:t>
            </a:r>
          </a:p>
          <a:p>
            <a:pPr lvl="1">
              <a:buNone/>
            </a:pPr>
            <a:r>
              <a:rPr lang="en-GB" dirty="0">
                <a:solidFill>
                  <a:srgbClr val="0070C0"/>
                </a:solidFill>
              </a:rPr>
              <a:t>B = rand(6);</a:t>
            </a:r>
          </a:p>
          <a:p>
            <a:pPr lvl="1">
              <a:buNone/>
            </a:pPr>
            <a:r>
              <a:rPr lang="en-GB" dirty="0">
                <a:solidFill>
                  <a:srgbClr val="0070C0"/>
                </a:solidFill>
              </a:rPr>
              <a:t>C = ‘hello’;</a:t>
            </a:r>
          </a:p>
          <a:p>
            <a:pPr lvl="1">
              <a:buNone/>
            </a:pPr>
            <a:r>
              <a:rPr lang="en-GB" dirty="0">
                <a:solidFill>
                  <a:srgbClr val="0070C0"/>
                </a:solidFill>
              </a:rPr>
              <a:t>save(‘my_data.mat’, ‘A’, ‘B’, ‘C’);</a:t>
            </a:r>
          </a:p>
          <a:p>
            <a:pPr lvl="1">
              <a:buNone/>
            </a:pPr>
            <a:r>
              <a:rPr lang="en-GB" dirty="0" err="1">
                <a:solidFill>
                  <a:srgbClr val="0070C0"/>
                </a:solidFill>
              </a:rPr>
              <a:t>loaded_data</a:t>
            </a:r>
            <a:r>
              <a:rPr lang="en-GB" dirty="0">
                <a:solidFill>
                  <a:srgbClr val="0070C0"/>
                </a:solidFill>
              </a:rPr>
              <a:t> = load(‘my_data.mat’)</a:t>
            </a:r>
          </a:p>
          <a:p>
            <a:r>
              <a:rPr lang="en-GB" dirty="0"/>
              <a:t>In some circumstances we can use load to read in data from other data types. Tutors on other courses may use this approach but we won’t cover it here</a:t>
            </a:r>
          </a:p>
          <a:p>
            <a:r>
              <a:rPr lang="en-GB" dirty="0"/>
              <a:t>Also, if you have a folder open, or use the current folder window in the main Matlab display, you can drag a .mat file into the main command window to load it</a:t>
            </a:r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61E6519-BE27-1F42-B273-B26D6C8AA2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" y="457200"/>
            <a:ext cx="8229600" cy="1143000"/>
          </a:xfrm>
        </p:spPr>
        <p:txBody>
          <a:bodyPr/>
          <a:lstStyle/>
          <a:p>
            <a:r>
              <a:rPr lang="en-GB" dirty="0"/>
              <a:t>Python saving and loading data...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For </a:t>
            </a:r>
            <a:r>
              <a:rPr lang="en-GB" sz="2800" dirty="0" err="1"/>
              <a:t>numpy</a:t>
            </a:r>
            <a:r>
              <a:rPr lang="en-GB" sz="2800" dirty="0"/>
              <a:t> arrays (</a:t>
            </a:r>
            <a:r>
              <a:rPr lang="en-GB" sz="2800" dirty="0" err="1"/>
              <a:t>ie</a:t>
            </a:r>
            <a:r>
              <a:rPr lang="en-GB" sz="2800" dirty="0"/>
              <a:t> most data), saving:</a:t>
            </a:r>
          </a:p>
          <a:p>
            <a:pPr lvl="1"/>
            <a:r>
              <a:rPr lang="en-GB" sz="2400" dirty="0" err="1">
                <a:solidFill>
                  <a:srgbClr val="0070C0"/>
                </a:solidFill>
              </a:rPr>
              <a:t>np.save</a:t>
            </a:r>
            <a:r>
              <a:rPr lang="en-GB" sz="2400" dirty="0">
                <a:solidFill>
                  <a:srgbClr val="0070C0"/>
                </a:solidFill>
              </a:rPr>
              <a:t>(filename, array) </a:t>
            </a:r>
            <a:r>
              <a:rPr lang="en-GB" sz="2400" dirty="0"/>
              <a:t>save single array into binary .</a:t>
            </a:r>
            <a:r>
              <a:rPr lang="en-GB" sz="2400" dirty="0" err="1"/>
              <a:t>npy</a:t>
            </a:r>
            <a:r>
              <a:rPr lang="en-GB" sz="2400" dirty="0"/>
              <a:t> format</a:t>
            </a:r>
          </a:p>
          <a:p>
            <a:pPr lvl="1"/>
            <a:r>
              <a:rPr lang="en-GB" sz="2400" dirty="0" err="1">
                <a:solidFill>
                  <a:srgbClr val="0070C0"/>
                </a:solidFill>
              </a:rPr>
              <a:t>np.savez</a:t>
            </a:r>
            <a:r>
              <a:rPr lang="en-GB" sz="2400" dirty="0">
                <a:solidFill>
                  <a:srgbClr val="0070C0"/>
                </a:solidFill>
              </a:rPr>
              <a:t>(file, *</a:t>
            </a:r>
            <a:r>
              <a:rPr lang="en-GB" sz="2400" dirty="0" err="1">
                <a:solidFill>
                  <a:srgbClr val="0070C0"/>
                </a:solidFill>
              </a:rPr>
              <a:t>args</a:t>
            </a:r>
            <a:r>
              <a:rPr lang="en-GB" sz="2400" dirty="0">
                <a:solidFill>
                  <a:srgbClr val="0070C0"/>
                </a:solidFill>
              </a:rPr>
              <a:t>, **</a:t>
            </a:r>
            <a:r>
              <a:rPr lang="en-GB" sz="2400" dirty="0" err="1">
                <a:solidFill>
                  <a:srgbClr val="0070C0"/>
                </a:solidFill>
              </a:rPr>
              <a:t>kwds</a:t>
            </a:r>
            <a:r>
              <a:rPr lang="en-GB" sz="2400" dirty="0">
                <a:solidFill>
                  <a:srgbClr val="0070C0"/>
                </a:solidFill>
              </a:rPr>
              <a:t>) </a:t>
            </a:r>
            <a:r>
              <a:rPr lang="en-GB" sz="2400" dirty="0"/>
              <a:t>saves multiple arrays into single archive .</a:t>
            </a:r>
            <a:r>
              <a:rPr lang="en-GB" sz="2400" dirty="0" err="1"/>
              <a:t>npz</a:t>
            </a:r>
            <a:r>
              <a:rPr lang="en-GB" sz="2400" dirty="0"/>
              <a:t> format</a:t>
            </a:r>
          </a:p>
          <a:p>
            <a:pPr lvl="1"/>
            <a:r>
              <a:rPr lang="en-GB" sz="2400" dirty="0" err="1">
                <a:solidFill>
                  <a:srgbClr val="0070C0"/>
                </a:solidFill>
              </a:rPr>
              <a:t>np.savetxt</a:t>
            </a:r>
            <a:r>
              <a:rPr lang="en-GB" sz="2400" dirty="0">
                <a:solidFill>
                  <a:srgbClr val="0070C0"/>
                </a:solidFill>
              </a:rPr>
              <a:t> (filename, array) </a:t>
            </a:r>
            <a:r>
              <a:rPr lang="en-GB" sz="2400" dirty="0"/>
              <a:t>save single array into simple text file</a:t>
            </a:r>
          </a:p>
          <a:p>
            <a:r>
              <a:rPr lang="en-GB" sz="2800" dirty="0"/>
              <a:t>Loading:</a:t>
            </a:r>
          </a:p>
          <a:p>
            <a:pPr lvl="1"/>
            <a:r>
              <a:rPr lang="en-GB" sz="2400" dirty="0">
                <a:solidFill>
                  <a:srgbClr val="0070C0"/>
                </a:solidFill>
              </a:rPr>
              <a:t>a1,a2,…=</a:t>
            </a:r>
            <a:r>
              <a:rPr lang="en-GB" sz="2400" dirty="0" err="1">
                <a:solidFill>
                  <a:srgbClr val="0070C0"/>
                </a:solidFill>
              </a:rPr>
              <a:t>np.load</a:t>
            </a:r>
            <a:r>
              <a:rPr lang="en-GB" sz="2400" dirty="0">
                <a:solidFill>
                  <a:srgbClr val="0070C0"/>
                </a:solidFill>
              </a:rPr>
              <a:t>(‘filename’) </a:t>
            </a:r>
            <a:r>
              <a:rPr lang="en-GB" sz="2400" dirty="0"/>
              <a:t>works for both .</a:t>
            </a:r>
            <a:r>
              <a:rPr lang="en-GB" sz="2400" dirty="0" err="1"/>
              <a:t>npy</a:t>
            </a:r>
            <a:r>
              <a:rPr lang="en-GB" sz="2400" dirty="0"/>
              <a:t> and .</a:t>
            </a:r>
            <a:r>
              <a:rPr lang="en-GB" sz="2400" dirty="0" err="1"/>
              <a:t>npz</a:t>
            </a:r>
            <a:endParaRPr lang="en-GB" sz="2400" dirty="0"/>
          </a:p>
          <a:p>
            <a:pPr lvl="1"/>
            <a:r>
              <a:rPr lang="en-GB" sz="2400" dirty="0">
                <a:solidFill>
                  <a:srgbClr val="0070C0"/>
                </a:solidFill>
              </a:rPr>
              <a:t>a1 = </a:t>
            </a:r>
            <a:r>
              <a:rPr lang="en-GB" sz="2400" dirty="0" err="1">
                <a:solidFill>
                  <a:srgbClr val="0070C0"/>
                </a:solidFill>
              </a:rPr>
              <a:t>np.loadtxt</a:t>
            </a:r>
            <a:r>
              <a:rPr lang="en-GB" sz="2400" dirty="0">
                <a:solidFill>
                  <a:srgbClr val="0070C0"/>
                </a:solidFill>
              </a:rPr>
              <a:t>(‘filename’)</a:t>
            </a:r>
            <a:r>
              <a:rPr lang="en-GB" sz="2400" dirty="0"/>
              <a:t> </a:t>
            </a:r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73454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DE9876A-77B9-B14B-A887-7F4C7952C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143000"/>
          </a:xfrm>
        </p:spPr>
        <p:txBody>
          <a:bodyPr/>
          <a:lstStyle/>
          <a:p>
            <a:r>
              <a:rPr lang="en-GB" dirty="0"/>
              <a:t>Can use Matlab data files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Use </a:t>
            </a:r>
            <a:r>
              <a:rPr lang="en-GB" sz="2400" dirty="0" err="1"/>
              <a:t>scipy</a:t>
            </a:r>
            <a:r>
              <a:rPr lang="en-GB" sz="2400" dirty="0"/>
              <a:t> package:</a:t>
            </a:r>
          </a:p>
          <a:p>
            <a:pPr lvl="1"/>
            <a:r>
              <a:rPr lang="en-GB" sz="2000" b="1" dirty="0">
                <a:solidFill>
                  <a:srgbClr val="0070C0"/>
                </a:solidFill>
              </a:rPr>
              <a:t>import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b="1" dirty="0">
                <a:solidFill>
                  <a:srgbClr val="0070C0"/>
                </a:solidFill>
              </a:rPr>
              <a:t>scipy.io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b="1" dirty="0">
                <a:solidFill>
                  <a:srgbClr val="0070C0"/>
                </a:solidFill>
              </a:rPr>
              <a:t>as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b="1" dirty="0" err="1">
                <a:solidFill>
                  <a:srgbClr val="0070C0"/>
                </a:solidFill>
              </a:rPr>
              <a:t>sio</a:t>
            </a:r>
            <a:endParaRPr lang="en-GB" sz="2000" b="1" dirty="0">
              <a:solidFill>
                <a:srgbClr val="0070C0"/>
              </a:solidFill>
            </a:endParaRPr>
          </a:p>
          <a:p>
            <a:pPr lvl="1"/>
            <a:r>
              <a:rPr lang="en-GB" sz="2000" dirty="0" err="1">
                <a:solidFill>
                  <a:srgbClr val="0070C0"/>
                </a:solidFill>
              </a:rPr>
              <a:t>sio.loadmat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en-GB" sz="2000" dirty="0" err="1">
                <a:solidFill>
                  <a:srgbClr val="0070C0"/>
                </a:solidFill>
              </a:rPr>
              <a:t>sio.savemat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en-GB" sz="2000" dirty="0" err="1">
                <a:solidFill>
                  <a:srgbClr val="0070C0"/>
                </a:solidFill>
              </a:rPr>
              <a:t>sio.whosmat</a:t>
            </a:r>
            <a:endParaRPr lang="en-GB" sz="2000" dirty="0">
              <a:solidFill>
                <a:srgbClr val="0070C0"/>
              </a:solidFill>
            </a:endParaRPr>
          </a:p>
          <a:p>
            <a:r>
              <a:rPr lang="en-GB" sz="2400" dirty="0"/>
              <a:t>Note these load and save python dictionaries with the Matlab variable names as keys and loaded arrays as values</a:t>
            </a:r>
          </a:p>
          <a:p>
            <a:r>
              <a:rPr lang="en-GB" sz="2400" dirty="0"/>
              <a:t>See </a:t>
            </a:r>
            <a:r>
              <a:rPr lang="en-GB" sz="2400" dirty="0">
                <a:hlinkClick r:id="rId3"/>
              </a:rPr>
              <a:t>https://docs.scipy.org/doc/scipy/reference/tutorial/io.html</a:t>
            </a:r>
            <a:r>
              <a:rPr lang="en-GB" sz="2400" dirty="0"/>
              <a:t> for further details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0846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9FE1A3-B92D-4945-A9FB-640149699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GB" sz="4000" dirty="0"/>
              <a:t>Reading and writing images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Very simple!</a:t>
            </a:r>
          </a:p>
          <a:p>
            <a:r>
              <a:rPr lang="en-GB" sz="2400" dirty="0" err="1">
                <a:solidFill>
                  <a:srgbClr val="0070C0"/>
                </a:solidFill>
              </a:rPr>
              <a:t>imwrite</a:t>
            </a:r>
            <a:r>
              <a:rPr lang="en-GB" sz="2400" dirty="0">
                <a:solidFill>
                  <a:srgbClr val="0070C0"/>
                </a:solidFill>
              </a:rPr>
              <a:t>(</a:t>
            </a:r>
            <a:r>
              <a:rPr lang="en-GB" sz="2400" dirty="0" err="1">
                <a:solidFill>
                  <a:srgbClr val="0070C0"/>
                </a:solidFill>
              </a:rPr>
              <a:t>im_var</a:t>
            </a:r>
            <a:r>
              <a:rPr lang="en-GB" sz="2400" dirty="0">
                <a:solidFill>
                  <a:srgbClr val="0070C0"/>
                </a:solidFill>
              </a:rPr>
              <a:t>, ‘filename’, ‘</a:t>
            </a:r>
            <a:r>
              <a:rPr lang="en-GB" sz="2400" dirty="0" err="1">
                <a:solidFill>
                  <a:srgbClr val="0070C0"/>
                </a:solidFill>
              </a:rPr>
              <a:t>fmt</a:t>
            </a:r>
            <a:r>
              <a:rPr lang="en-GB" sz="2400" dirty="0">
                <a:solidFill>
                  <a:srgbClr val="0070C0"/>
                </a:solidFill>
              </a:rPr>
              <a:t>’);</a:t>
            </a:r>
          </a:p>
          <a:p>
            <a:pPr lvl="1"/>
            <a:r>
              <a:rPr lang="en-GB" sz="2000" dirty="0"/>
              <a:t>Note you can usually leave out ‘</a:t>
            </a:r>
            <a:r>
              <a:rPr lang="en-GB" sz="2000" dirty="0" err="1"/>
              <a:t>fmt</a:t>
            </a:r>
            <a:r>
              <a:rPr lang="en-GB" sz="2000" dirty="0"/>
              <a:t>’ if this can be inferred from the extension on the filename (e.g. .bmp, .jpg, .</a:t>
            </a:r>
            <a:r>
              <a:rPr lang="en-GB" sz="2000" dirty="0" err="1"/>
              <a:t>png</a:t>
            </a:r>
            <a:r>
              <a:rPr lang="en-GB" sz="2000" dirty="0"/>
              <a:t> etc)</a:t>
            </a:r>
          </a:p>
          <a:p>
            <a:pPr lvl="1"/>
            <a:r>
              <a:rPr lang="en-GB" sz="2000" dirty="0"/>
              <a:t>We will cover what limits there are on the range and format of </a:t>
            </a:r>
            <a:r>
              <a:rPr lang="en-GB" sz="2000" dirty="0" err="1"/>
              <a:t>im_var</a:t>
            </a:r>
            <a:r>
              <a:rPr lang="en-GB" sz="2000" dirty="0"/>
              <a:t> next lesson</a:t>
            </a:r>
          </a:p>
          <a:p>
            <a:r>
              <a:rPr lang="en-GB" sz="2400" dirty="0" err="1">
                <a:solidFill>
                  <a:srgbClr val="0070C0"/>
                </a:solidFill>
              </a:rPr>
              <a:t>im_var</a:t>
            </a:r>
            <a:r>
              <a:rPr lang="en-GB" sz="2400" dirty="0">
                <a:solidFill>
                  <a:srgbClr val="0070C0"/>
                </a:solidFill>
              </a:rPr>
              <a:t> = </a:t>
            </a:r>
            <a:r>
              <a:rPr lang="en-GB" sz="2400" dirty="0" err="1">
                <a:solidFill>
                  <a:srgbClr val="0070C0"/>
                </a:solidFill>
              </a:rPr>
              <a:t>imread</a:t>
            </a:r>
            <a:r>
              <a:rPr lang="en-GB" sz="2400" dirty="0">
                <a:solidFill>
                  <a:srgbClr val="0070C0"/>
                </a:solidFill>
              </a:rPr>
              <a:t>(‘filename’);</a:t>
            </a:r>
            <a:r>
              <a:rPr lang="en-GB" sz="2400" dirty="0"/>
              <a:t> </a:t>
            </a:r>
          </a:p>
          <a:p>
            <a:pPr lvl="1"/>
            <a:r>
              <a:rPr lang="en-GB" sz="2000" dirty="0"/>
              <a:t>Note it is usually NOT a good idea to name the variable you have assigned to as ‘image’, because there is a commonly used function in Matlab called ‘image’</a:t>
            </a:r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C214403-98B8-C74F-92A8-8DC8083CD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GB" dirty="0"/>
              <a:t>Reading and writing images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</a:t>
            </a:r>
            <a:r>
              <a:rPr lang="en-GB" dirty="0" err="1"/>
              <a:t>skimage</a:t>
            </a:r>
            <a:r>
              <a:rPr lang="en-GB" dirty="0"/>
              <a:t> package*</a:t>
            </a:r>
          </a:p>
          <a:p>
            <a:pPr lvl="1"/>
            <a:r>
              <a:rPr lang="en-GB" dirty="0">
                <a:solidFill>
                  <a:srgbClr val="0070C0"/>
                </a:solidFill>
              </a:rPr>
              <a:t>from </a:t>
            </a:r>
            <a:r>
              <a:rPr lang="en-GB" dirty="0" err="1">
                <a:solidFill>
                  <a:srgbClr val="0070C0"/>
                </a:solidFill>
              </a:rPr>
              <a:t>skimage</a:t>
            </a:r>
            <a:r>
              <a:rPr lang="en-GB" dirty="0">
                <a:solidFill>
                  <a:srgbClr val="0070C0"/>
                </a:solidFill>
              </a:rPr>
              <a:t> import </a:t>
            </a:r>
            <a:r>
              <a:rPr lang="en-GB" dirty="0" err="1">
                <a:solidFill>
                  <a:srgbClr val="0070C0"/>
                </a:solidFill>
              </a:rPr>
              <a:t>io</a:t>
            </a:r>
            <a:endParaRPr lang="en-GB" dirty="0">
              <a:solidFill>
                <a:srgbClr val="0070C0"/>
              </a:solidFill>
            </a:endParaRPr>
          </a:p>
          <a:p>
            <a:r>
              <a:rPr lang="en-GB" dirty="0"/>
              <a:t>Reading images</a:t>
            </a:r>
          </a:p>
          <a:p>
            <a:pPr lvl="1"/>
            <a:r>
              <a:rPr lang="en-GB" dirty="0" err="1">
                <a:solidFill>
                  <a:srgbClr val="0070C0"/>
                </a:solidFill>
              </a:rPr>
              <a:t>img</a:t>
            </a:r>
            <a:r>
              <a:rPr lang="en-GB" dirty="0">
                <a:solidFill>
                  <a:srgbClr val="0070C0"/>
                </a:solidFill>
              </a:rPr>
              <a:t> = </a:t>
            </a:r>
            <a:r>
              <a:rPr lang="en-GB" dirty="0" err="1">
                <a:solidFill>
                  <a:srgbClr val="0070C0"/>
                </a:solidFill>
              </a:rPr>
              <a:t>io.imread</a:t>
            </a:r>
            <a:r>
              <a:rPr lang="en-GB" dirty="0">
                <a:solidFill>
                  <a:srgbClr val="0070C0"/>
                </a:solidFill>
              </a:rPr>
              <a:t>(‘filename’)</a:t>
            </a:r>
          </a:p>
          <a:p>
            <a:r>
              <a:rPr lang="en-GB" dirty="0"/>
              <a:t>Saving images</a:t>
            </a:r>
          </a:p>
          <a:p>
            <a:pPr lvl="1"/>
            <a:r>
              <a:rPr lang="en-GB" dirty="0" err="1">
                <a:solidFill>
                  <a:srgbClr val="0070C0"/>
                </a:solidFill>
              </a:rPr>
              <a:t>io.imsave</a:t>
            </a:r>
            <a:r>
              <a:rPr lang="en-GB" dirty="0">
                <a:solidFill>
                  <a:srgbClr val="0070C0"/>
                </a:solidFill>
              </a:rPr>
              <a:t>(‘filename’, </a:t>
            </a:r>
            <a:r>
              <a:rPr lang="en-GB" dirty="0" err="1">
                <a:solidFill>
                  <a:srgbClr val="0070C0"/>
                </a:solidFill>
              </a:rPr>
              <a:t>img</a:t>
            </a:r>
            <a:r>
              <a:rPr lang="en-GB" dirty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GB" dirty="0"/>
              <a:t>Note compared to Matlab, </a:t>
            </a:r>
            <a:r>
              <a:rPr lang="en-GB" dirty="0" err="1"/>
              <a:t>im</a:t>
            </a:r>
            <a:r>
              <a:rPr lang="en-GB" b="1" i="1" dirty="0" err="1"/>
              <a:t>save</a:t>
            </a:r>
            <a:r>
              <a:rPr lang="en-GB" dirty="0"/>
              <a:t> not </a:t>
            </a:r>
            <a:r>
              <a:rPr lang="en-GB" dirty="0" err="1"/>
              <a:t>im</a:t>
            </a:r>
            <a:r>
              <a:rPr lang="en-GB" b="1" i="1" dirty="0" err="1"/>
              <a:t>write</a:t>
            </a:r>
            <a:r>
              <a:rPr lang="en-GB" dirty="0"/>
              <a:t>, and filename input comes before </a:t>
            </a:r>
            <a:r>
              <a:rPr lang="en-GB" dirty="0" err="1"/>
              <a:t>img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9DAC0F-71B3-D848-85C1-6D5906F718DE}"/>
              </a:ext>
            </a:extLst>
          </p:cNvPr>
          <p:cNvSpPr/>
          <p:nvPr/>
        </p:nvSpPr>
        <p:spPr>
          <a:xfrm>
            <a:off x="3563888" y="595478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000" dirty="0"/>
              <a:t>*or 	</a:t>
            </a:r>
            <a:r>
              <a:rPr lang="en-GB" sz="2000" dirty="0">
                <a:solidFill>
                  <a:srgbClr val="0070C0"/>
                </a:solidFill>
              </a:rPr>
              <a:t>import </a:t>
            </a:r>
            <a:r>
              <a:rPr lang="en-GB" sz="2000" dirty="0" err="1">
                <a:solidFill>
                  <a:srgbClr val="0070C0"/>
                </a:solidFill>
              </a:rPr>
              <a:t>matplotlib.pyplot</a:t>
            </a:r>
            <a:r>
              <a:rPr lang="en-GB" sz="2000" dirty="0">
                <a:solidFill>
                  <a:srgbClr val="0070C0"/>
                </a:solidFill>
              </a:rPr>
              <a:t> as </a:t>
            </a:r>
            <a:r>
              <a:rPr lang="en-GB" sz="2000" dirty="0" err="1">
                <a:solidFill>
                  <a:srgbClr val="0070C0"/>
                </a:solidFill>
              </a:rPr>
              <a:t>plt</a:t>
            </a: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	</a:t>
            </a:r>
            <a:r>
              <a:rPr lang="en-GB" sz="2000" dirty="0" err="1">
                <a:solidFill>
                  <a:srgbClr val="0070C0"/>
                </a:solidFill>
              </a:rPr>
              <a:t>plt.imread</a:t>
            </a:r>
            <a:r>
              <a:rPr lang="en-GB" sz="2000" dirty="0">
                <a:solidFill>
                  <a:srgbClr val="0070C0"/>
                </a:solidFill>
              </a:rPr>
              <a:t>(…</a:t>
            </a:r>
          </a:p>
        </p:txBody>
      </p:sp>
    </p:spTree>
    <p:extLst>
      <p:ext uri="{BB962C8B-B14F-4D97-AF65-F5344CB8AC3E}">
        <p14:creationId xmlns:p14="http://schemas.microsoft.com/office/powerpoint/2010/main" val="2456844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6807A21-0E85-A24F-833D-85B7369E6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F723F3-832A-1747-8A9A-9572A3B3BA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GB" sz="3600" dirty="0"/>
              <a:t>Reading other data, eg 3D image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3D (or 4D) medical images often use custom formats</a:t>
            </a:r>
          </a:p>
          <a:p>
            <a:pPr lvl="1"/>
            <a:r>
              <a:rPr lang="en-GB" sz="2000" dirty="0"/>
              <a:t>Store image data</a:t>
            </a:r>
          </a:p>
          <a:p>
            <a:pPr lvl="1"/>
            <a:r>
              <a:rPr lang="en-GB" sz="2000" dirty="0"/>
              <a:t>Header that also stores</a:t>
            </a:r>
          </a:p>
          <a:p>
            <a:pPr lvl="2"/>
            <a:r>
              <a:rPr lang="en-GB" sz="1800" dirty="0"/>
              <a:t>Orientation, size, scaling etc of dimensions</a:t>
            </a:r>
          </a:p>
          <a:p>
            <a:pPr lvl="2"/>
            <a:r>
              <a:rPr lang="en-GB" sz="1800" dirty="0"/>
              <a:t>Scanner settings (eg manufacturer, model, field strength etc)</a:t>
            </a:r>
          </a:p>
          <a:p>
            <a:pPr lvl="2"/>
            <a:r>
              <a:rPr lang="en-GB" sz="1800" dirty="0"/>
              <a:t>Session information (eg date, time, protocol)</a:t>
            </a:r>
          </a:p>
          <a:p>
            <a:pPr lvl="2"/>
            <a:r>
              <a:rPr lang="en-GB" sz="1800" dirty="0"/>
              <a:t>Patient data (name, age, sex etc – probably anonymised in your data) </a:t>
            </a:r>
          </a:p>
          <a:p>
            <a:r>
              <a:rPr lang="en-GB" sz="2400" dirty="0"/>
              <a:t>Examples: DICOM, </a:t>
            </a:r>
            <a:r>
              <a:rPr lang="en-GB" sz="2400" dirty="0" err="1"/>
              <a:t>Analyze</a:t>
            </a:r>
            <a:r>
              <a:rPr lang="en-GB" sz="2400" dirty="0"/>
              <a:t> (.</a:t>
            </a:r>
            <a:r>
              <a:rPr lang="en-GB" sz="2400" dirty="0" err="1"/>
              <a:t>hdr</a:t>
            </a:r>
            <a:r>
              <a:rPr lang="en-GB" sz="2400" dirty="0"/>
              <a:t>, .</a:t>
            </a:r>
            <a:r>
              <a:rPr lang="en-GB" sz="2400" dirty="0" err="1"/>
              <a:t>img</a:t>
            </a:r>
            <a:r>
              <a:rPr lang="en-GB" sz="2400" dirty="0"/>
              <a:t>), NIFTI etc.</a:t>
            </a:r>
          </a:p>
          <a:p>
            <a:r>
              <a:rPr lang="en-GB" sz="2400" dirty="0"/>
              <a:t>In both Matlab and python there will nearly always be existing functions for reading/saving these formats</a:t>
            </a:r>
          </a:p>
          <a:p>
            <a:pPr lvl="1"/>
            <a:r>
              <a:rPr lang="en-GB" sz="2000" dirty="0"/>
              <a:t>If needed, ask your project tutor (or me) for details</a:t>
            </a:r>
          </a:p>
        </p:txBody>
      </p:sp>
    </p:spTree>
    <p:extLst>
      <p:ext uri="{BB962C8B-B14F-4D97-AF65-F5344CB8AC3E}">
        <p14:creationId xmlns:p14="http://schemas.microsoft.com/office/powerpoint/2010/main" val="2855908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51371-7A54-6B4D-9C04-1BDE7584C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en-US" dirty="0"/>
              <a:t>Reading/writing medical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A891F-A943-564D-8862-D620F0066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en-GB" sz="2800" dirty="0" err="1"/>
              <a:t>Matlab</a:t>
            </a:r>
            <a:r>
              <a:rPr lang="en-GB" sz="2800" dirty="0"/>
              <a:t> directly supports </a:t>
            </a:r>
            <a:r>
              <a:rPr lang="en-GB" sz="2800" dirty="0" err="1"/>
              <a:t>dicom</a:t>
            </a:r>
            <a:r>
              <a:rPr lang="en-GB" sz="2800" dirty="0"/>
              <a:t> and NIFTI</a:t>
            </a:r>
          </a:p>
          <a:p>
            <a:r>
              <a:rPr lang="en-GB" sz="2800" dirty="0" err="1"/>
              <a:t>Dicom</a:t>
            </a:r>
            <a:r>
              <a:rPr lang="en-GB" sz="2800" dirty="0"/>
              <a:t> (.</a:t>
            </a:r>
            <a:r>
              <a:rPr lang="en-GB" sz="2800" dirty="0" err="1"/>
              <a:t>dcm</a:t>
            </a:r>
            <a:r>
              <a:rPr lang="en-GB" sz="2800" dirty="0"/>
              <a:t>)</a:t>
            </a:r>
          </a:p>
          <a:p>
            <a:pPr lvl="1"/>
            <a:r>
              <a:rPr lang="en-GB" sz="2400" dirty="0" err="1">
                <a:solidFill>
                  <a:srgbClr val="0070C0"/>
                </a:solidFill>
              </a:rPr>
              <a:t>dicominfo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/>
              <a:t>get header information</a:t>
            </a:r>
          </a:p>
          <a:p>
            <a:pPr lvl="1"/>
            <a:r>
              <a:rPr lang="en-GB" sz="2400" dirty="0" err="1">
                <a:solidFill>
                  <a:srgbClr val="0070C0"/>
                </a:solidFill>
              </a:rPr>
              <a:t>dicomread</a:t>
            </a:r>
            <a:r>
              <a:rPr lang="en-GB" sz="2400" dirty="0"/>
              <a:t> read  image</a:t>
            </a:r>
            <a:endParaRPr lang="en-GB" sz="2400" dirty="0">
              <a:solidFill>
                <a:srgbClr val="0070C0"/>
              </a:solidFill>
            </a:endParaRPr>
          </a:p>
          <a:p>
            <a:pPr lvl="1"/>
            <a:r>
              <a:rPr lang="en-GB" sz="2400" dirty="0" err="1">
                <a:solidFill>
                  <a:srgbClr val="0070C0"/>
                </a:solidFill>
              </a:rPr>
              <a:t>dicomwrite</a:t>
            </a:r>
            <a:r>
              <a:rPr lang="en-GB" sz="2400" dirty="0"/>
              <a:t> write  image</a:t>
            </a:r>
            <a:endParaRPr lang="en-GB" sz="2400" dirty="0">
              <a:solidFill>
                <a:srgbClr val="0070C0"/>
              </a:solidFill>
            </a:endParaRPr>
          </a:p>
          <a:p>
            <a:r>
              <a:rPr lang="en-GB" sz="2800" dirty="0"/>
              <a:t>NIFTI/</a:t>
            </a:r>
            <a:r>
              <a:rPr lang="en-GB" sz="2800" dirty="0" err="1"/>
              <a:t>Analyze</a:t>
            </a:r>
            <a:r>
              <a:rPr lang="en-GB" sz="2800" dirty="0"/>
              <a:t> (.</a:t>
            </a:r>
            <a:r>
              <a:rPr lang="en-GB" sz="2800" dirty="0" err="1"/>
              <a:t>nii</a:t>
            </a:r>
            <a:r>
              <a:rPr lang="en-GB" sz="2800" dirty="0"/>
              <a:t>, .</a:t>
            </a:r>
            <a:r>
              <a:rPr lang="en-GB" sz="2800" dirty="0" err="1"/>
              <a:t>nii.gz</a:t>
            </a:r>
            <a:r>
              <a:rPr lang="en-GB" sz="2800" dirty="0"/>
              <a:t>, .</a:t>
            </a:r>
            <a:r>
              <a:rPr lang="en-GB" sz="2800" dirty="0" err="1"/>
              <a:t>img</a:t>
            </a:r>
            <a:r>
              <a:rPr lang="en-GB" sz="2800" dirty="0"/>
              <a:t>/.</a:t>
            </a:r>
            <a:r>
              <a:rPr lang="en-GB" sz="2800" dirty="0" err="1"/>
              <a:t>hdr</a:t>
            </a:r>
            <a:r>
              <a:rPr lang="en-GB" sz="2800" dirty="0"/>
              <a:t>)</a:t>
            </a:r>
          </a:p>
          <a:p>
            <a:pPr lvl="1"/>
            <a:r>
              <a:rPr lang="en-GB" sz="2400" dirty="0" err="1">
                <a:solidFill>
                  <a:srgbClr val="0070C0"/>
                </a:solidFill>
              </a:rPr>
              <a:t>nifitinfo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/>
              <a:t>get header information</a:t>
            </a:r>
          </a:p>
          <a:p>
            <a:pPr lvl="1"/>
            <a:r>
              <a:rPr lang="en-GB" sz="2400" dirty="0" err="1">
                <a:solidFill>
                  <a:srgbClr val="0070C0"/>
                </a:solidFill>
              </a:rPr>
              <a:t>niftiread</a:t>
            </a:r>
            <a:r>
              <a:rPr lang="en-GB" sz="2400" dirty="0"/>
              <a:t> read  image</a:t>
            </a:r>
            <a:endParaRPr lang="en-GB" sz="2400" dirty="0">
              <a:solidFill>
                <a:srgbClr val="0070C0"/>
              </a:solidFill>
            </a:endParaRPr>
          </a:p>
          <a:p>
            <a:pPr lvl="1"/>
            <a:r>
              <a:rPr lang="en-GB" sz="2400" dirty="0" err="1">
                <a:solidFill>
                  <a:srgbClr val="0070C0"/>
                </a:solidFill>
              </a:rPr>
              <a:t>niftiwrite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dirty="0"/>
              <a:t>write  image</a:t>
            </a:r>
            <a:endParaRPr lang="en-GB" sz="2400" dirty="0">
              <a:solidFill>
                <a:srgbClr val="0070C0"/>
              </a:solidFill>
            </a:endParaRPr>
          </a:p>
          <a:p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F723ED-18F1-6B48-8AC7-C7E2FDA0E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104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78D2F75-317B-6448-9138-30E205956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F89572-E9DC-9C49-96DE-76F1A6F14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US" dirty="0"/>
              <a:t>Reading/writing medical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7E7F2-BE0C-884A-B958-D599749EF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r>
              <a:rPr lang="en-US" dirty="0"/>
              <a:t>Python requires installing and using some additional packages</a:t>
            </a:r>
          </a:p>
          <a:p>
            <a:r>
              <a:rPr lang="en-US" dirty="0" err="1"/>
              <a:t>Dicom</a:t>
            </a:r>
            <a:r>
              <a:rPr lang="en-US" dirty="0"/>
              <a:t> (.</a:t>
            </a:r>
            <a:r>
              <a:rPr lang="en-US" dirty="0" err="1"/>
              <a:t>dcm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See </a:t>
            </a:r>
            <a:r>
              <a:rPr lang="en-US" dirty="0" err="1"/>
              <a:t>pydicom</a:t>
            </a:r>
            <a:r>
              <a:rPr lang="en-US" dirty="0"/>
              <a:t>: </a:t>
            </a:r>
            <a:r>
              <a:rPr lang="en-US" sz="2400" dirty="0">
                <a:hlinkClick r:id="rId3"/>
              </a:rPr>
              <a:t>https://pydicom.github.io/pydicom/dev/index.html</a:t>
            </a:r>
            <a:endParaRPr lang="en-US" sz="2400" dirty="0"/>
          </a:p>
          <a:p>
            <a:pPr lvl="1"/>
            <a:endParaRPr lang="en-US" dirty="0"/>
          </a:p>
          <a:p>
            <a:r>
              <a:rPr lang="en-US" dirty="0"/>
              <a:t>NIFTI/Analyze</a:t>
            </a:r>
          </a:p>
          <a:p>
            <a:pPr lvl="1"/>
            <a:r>
              <a:rPr lang="en-US" dirty="0"/>
              <a:t>See </a:t>
            </a:r>
            <a:r>
              <a:rPr lang="en-US" dirty="0" err="1"/>
              <a:t>nipy</a:t>
            </a:r>
            <a:r>
              <a:rPr lang="en-US" dirty="0"/>
              <a:t>/</a:t>
            </a:r>
            <a:r>
              <a:rPr lang="en-US" dirty="0" err="1"/>
              <a:t>nibabel</a:t>
            </a:r>
            <a:r>
              <a:rPr lang="en-US" dirty="0"/>
              <a:t>: </a:t>
            </a:r>
            <a:r>
              <a:rPr lang="en-US" sz="2400" dirty="0">
                <a:hlinkClick r:id="rId4"/>
              </a:rPr>
              <a:t>https://nipy.org/nibabel/nifti_images.html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2B41F5-0EBE-48D0-8116-1D179FDED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6522C6-E391-428A-B69D-507826EEAA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Matlab's</a:t>
            </a:r>
            <a:r>
              <a:rPr lang="en-GB" dirty="0"/>
              <a:t> help menu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/>
              <a:t>If you type: 'doc' followed by the function name, you get a description of the function in the main help menu (often with example images, plots etc)</a:t>
            </a:r>
          </a:p>
          <a:p>
            <a:pPr lvl="1"/>
            <a:r>
              <a:rPr lang="en-GB" sz="2000" dirty="0">
                <a:solidFill>
                  <a:srgbClr val="002060"/>
                </a:solidFill>
              </a:rPr>
              <a:t>doc </a:t>
            </a:r>
            <a:r>
              <a:rPr lang="en-GB" sz="2000" dirty="0" err="1">
                <a:solidFill>
                  <a:srgbClr val="002060"/>
                </a:solidFill>
              </a:rPr>
              <a:t>colormap</a:t>
            </a:r>
            <a:r>
              <a:rPr lang="en-GB" sz="2000" dirty="0">
                <a:solidFill>
                  <a:srgbClr val="002060"/>
                </a:solidFill>
              </a:rPr>
              <a:t>;</a:t>
            </a:r>
          </a:p>
          <a:p>
            <a:r>
              <a:rPr lang="en-GB" sz="2400" dirty="0"/>
              <a:t>You can access the full help menu via the main toolbar: click “Help -&gt; Documentation”</a:t>
            </a:r>
          </a:p>
          <a:p>
            <a:pPr lvl="1"/>
            <a:r>
              <a:rPr lang="en-GB" sz="2000" dirty="0"/>
              <a:t>You can use this to search for functions</a:t>
            </a:r>
          </a:p>
          <a:p>
            <a:pPr lvl="1"/>
            <a:r>
              <a:rPr lang="en-GB" sz="2000" dirty="0"/>
              <a:t>This is particularly useful for finding functions when you know what you want them to do (e.g. calculate standard deviation), but don't know (or can't remember!) what they are called</a:t>
            </a:r>
          </a:p>
          <a:p>
            <a:r>
              <a:rPr lang="en-GB" sz="2400" dirty="0"/>
              <a:t>For python, google search works best. </a:t>
            </a:r>
            <a:r>
              <a:rPr lang="en-GB" sz="2400" i="1" dirty="0" err="1"/>
              <a:t>eg</a:t>
            </a:r>
            <a:r>
              <a:rPr lang="en-GB" sz="2400" dirty="0"/>
              <a:t> For </a:t>
            </a:r>
            <a:r>
              <a:rPr lang="en-GB" sz="2400" dirty="0" err="1"/>
              <a:t>numpy</a:t>
            </a:r>
            <a:r>
              <a:rPr lang="en-GB" sz="2400" dirty="0"/>
              <a:t>:</a:t>
            </a:r>
          </a:p>
          <a:p>
            <a:pPr lvl="1"/>
            <a:r>
              <a:rPr lang="en-GB" sz="1800" dirty="0">
                <a:hlinkClick r:id="rId4"/>
              </a:rPr>
              <a:t>https://numpy.org/doc/stable/reference/index.html#reference</a:t>
            </a:r>
            <a:endParaRPr lang="en-GB" sz="1800" dirty="0"/>
          </a:p>
          <a:p>
            <a:pPr marL="0" indent="0">
              <a:buNone/>
            </a:pP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1861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A501BD1-FBD0-C848-A951-820683082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BC6E00-6CE1-F743-AFCD-7C20F174A5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en-GB" dirty="0"/>
              <a:t>Getting a list of files in a folder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A common task is to process a set of files (e.g. images) from a folder</a:t>
            </a:r>
          </a:p>
          <a:p>
            <a:r>
              <a:rPr lang="en-GB" dirty="0" err="1"/>
              <a:t>Matlab</a:t>
            </a:r>
            <a:endParaRPr lang="en-GB" dirty="0"/>
          </a:p>
          <a:p>
            <a:pPr lvl="1"/>
            <a:r>
              <a:rPr lang="en-GB" dirty="0"/>
              <a:t>Use </a:t>
            </a:r>
            <a:r>
              <a:rPr lang="en-GB" dirty="0" err="1">
                <a:solidFill>
                  <a:srgbClr val="0070C0"/>
                </a:solidFill>
              </a:rPr>
              <a:t>dir</a:t>
            </a:r>
            <a:endParaRPr lang="en-GB" dirty="0">
              <a:solidFill>
                <a:srgbClr val="0070C0"/>
              </a:solidFill>
            </a:endParaRPr>
          </a:p>
          <a:p>
            <a:r>
              <a:rPr lang="en-GB" dirty="0"/>
              <a:t>Python</a:t>
            </a:r>
          </a:p>
          <a:p>
            <a:pPr lvl="1"/>
            <a:r>
              <a:rPr lang="en-GB" dirty="0"/>
              <a:t>Use </a:t>
            </a:r>
            <a:r>
              <a:rPr lang="en-GB" dirty="0" err="1">
                <a:solidFill>
                  <a:srgbClr val="0070C0"/>
                </a:solidFill>
              </a:rPr>
              <a:t>glob.glob</a:t>
            </a:r>
            <a:endParaRPr lang="en-GB" dirty="0">
              <a:solidFill>
                <a:srgbClr val="0070C0"/>
              </a:solidFill>
            </a:endParaRPr>
          </a:p>
          <a:p>
            <a:pPr lvl="1"/>
            <a:r>
              <a:rPr lang="en-GB" dirty="0"/>
              <a:t>See also </a:t>
            </a:r>
            <a:r>
              <a:rPr lang="en-GB" dirty="0" err="1">
                <a:solidFill>
                  <a:srgbClr val="0070C0"/>
                </a:solidFill>
              </a:rPr>
              <a:t>os.scandir</a:t>
            </a:r>
            <a:endParaRPr lang="en-GB" dirty="0">
              <a:solidFill>
                <a:srgbClr val="0070C0"/>
              </a:solidFill>
            </a:endParaRPr>
          </a:p>
          <a:p>
            <a:r>
              <a:rPr lang="en-GB" dirty="0"/>
              <a:t>See this week’s </a:t>
            </a:r>
            <a:r>
              <a:rPr lang="en-GB"/>
              <a:t>tutorial exercises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Matlab</a:t>
            </a:r>
            <a:r>
              <a:rPr lang="en-GB" dirty="0"/>
              <a:t>: using </a:t>
            </a:r>
            <a:r>
              <a:rPr lang="en-GB" dirty="0" err="1"/>
              <a:t>dir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 function </a:t>
            </a:r>
            <a:r>
              <a:rPr lang="en-GB" sz="2800" dirty="0">
                <a:solidFill>
                  <a:srgbClr val="0070C0"/>
                </a:solidFill>
              </a:rPr>
              <a:t>dir</a:t>
            </a:r>
            <a:r>
              <a:rPr lang="en-GB" sz="2800" dirty="0"/>
              <a:t> provides a list of all the files in a folder</a:t>
            </a:r>
          </a:p>
          <a:p>
            <a:r>
              <a:rPr lang="en-GB" sz="2800" dirty="0"/>
              <a:t>The output is stored in a </a:t>
            </a:r>
            <a:r>
              <a:rPr lang="en-GB" sz="2800" i="1" dirty="0"/>
              <a:t>structure</a:t>
            </a:r>
            <a:r>
              <a:rPr lang="en-GB" sz="2800" dirty="0"/>
              <a:t> with fields giving details of the file</a:t>
            </a:r>
          </a:p>
          <a:p>
            <a:pPr lvl="1"/>
            <a:r>
              <a:rPr lang="en-GB" sz="2400" dirty="0"/>
              <a:t>In particular, the file name is stored in the field name</a:t>
            </a:r>
          </a:p>
          <a:p>
            <a:r>
              <a:rPr lang="en-GB" sz="2800" dirty="0"/>
              <a:t>It is best used with the wildcard * to match all files of a particular type</a:t>
            </a:r>
          </a:p>
          <a:p>
            <a:pPr lvl="1"/>
            <a:r>
              <a:rPr lang="en-GB" sz="2400" dirty="0" err="1">
                <a:solidFill>
                  <a:srgbClr val="0070C0"/>
                </a:solidFill>
              </a:rPr>
              <a:t>file_list</a:t>
            </a:r>
            <a:r>
              <a:rPr lang="en-GB" sz="2400" dirty="0">
                <a:solidFill>
                  <a:srgbClr val="0070C0"/>
                </a:solidFill>
              </a:rPr>
              <a:t> = dir(‘</a:t>
            </a:r>
            <a:r>
              <a:rPr lang="en-GB" sz="2400" dirty="0" err="1">
                <a:solidFill>
                  <a:srgbClr val="0070C0"/>
                </a:solidFill>
              </a:rPr>
              <a:t>folder_name</a:t>
            </a:r>
            <a:r>
              <a:rPr lang="en-GB" sz="2400" dirty="0">
                <a:solidFill>
                  <a:srgbClr val="0070C0"/>
                </a:solidFill>
              </a:rPr>
              <a:t>/*.png’)</a:t>
            </a:r>
          </a:p>
          <a:p>
            <a:pPr marL="457200" lvl="1" indent="0">
              <a:buNone/>
            </a:pPr>
            <a:r>
              <a:rPr lang="en-GB" sz="2400" dirty="0"/>
              <a:t>returns details of all the PNG images in ‘</a:t>
            </a:r>
            <a:r>
              <a:rPr lang="en-GB" sz="2400" dirty="0" err="1"/>
              <a:t>folder_name</a:t>
            </a:r>
            <a:r>
              <a:rPr lang="en-GB" sz="2400" dirty="0"/>
              <a:t>’ 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35B702-BCEE-BD48-ACCB-CAD0FD02B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146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A37F552-AE41-5443-A299-1CAD312A5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23850" y="2349153"/>
            <a:ext cx="8157270" cy="410418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755575" y="3285728"/>
            <a:ext cx="7344817" cy="2087488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GB" dirty="0"/>
              <a:t>Matlab: using dir in a loop</a:t>
            </a:r>
            <a:endParaRPr lang="en-US" dirty="0"/>
          </a:p>
        </p:txBody>
      </p:sp>
      <p:sp>
        <p:nvSpPr>
          <p:cNvPr id="43014" name="Rectangle 6"/>
          <p:cNvSpPr>
            <a:spLocks/>
          </p:cNvSpPr>
          <p:nvPr/>
        </p:nvSpPr>
        <p:spPr bwMode="auto">
          <a:xfrm>
            <a:off x="251520" y="1164481"/>
            <a:ext cx="82296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2400" dirty="0"/>
              <a:t>Having used dir, we can then loop through each file to process it</a:t>
            </a:r>
            <a:endParaRPr lang="en-US" sz="2400" dirty="0"/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457200" y="2348880"/>
            <a:ext cx="822960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en-GB" sz="2400" dirty="0" err="1"/>
              <a:t>im_list</a:t>
            </a:r>
            <a:r>
              <a:rPr lang="en-GB" sz="2400" dirty="0"/>
              <a:t> = </a:t>
            </a:r>
            <a:r>
              <a:rPr lang="en-GB" sz="2400" dirty="0" err="1"/>
              <a:t>dir</a:t>
            </a:r>
            <a:r>
              <a:rPr lang="en-GB" sz="2400" dirty="0"/>
              <a:t>(‘folder/*.</a:t>
            </a:r>
            <a:r>
              <a:rPr lang="en-GB" sz="2400" dirty="0" err="1"/>
              <a:t>png</a:t>
            </a:r>
            <a:r>
              <a:rPr lang="en-GB" sz="2400" dirty="0"/>
              <a:t>’);</a:t>
            </a:r>
          </a:p>
          <a:p>
            <a:pPr>
              <a:buFont typeface="Arial" charset="0"/>
              <a:buNone/>
            </a:pPr>
            <a:r>
              <a:rPr lang="en-GB" sz="2400" dirty="0">
                <a:solidFill>
                  <a:schemeClr val="hlink"/>
                </a:solidFill>
              </a:rPr>
              <a:t>for</a:t>
            </a:r>
            <a:r>
              <a:rPr lang="en-GB" sz="2400" dirty="0"/>
              <a:t> </a:t>
            </a:r>
            <a:r>
              <a:rPr lang="en-GB" sz="2400" dirty="0" err="1"/>
              <a:t>i_im</a:t>
            </a:r>
            <a:r>
              <a:rPr lang="en-GB" sz="2400" dirty="0"/>
              <a:t> = 1:length(</a:t>
            </a:r>
            <a:r>
              <a:rPr lang="en-GB" sz="2400" dirty="0" err="1"/>
              <a:t>im_list</a:t>
            </a:r>
            <a:r>
              <a:rPr lang="en-GB" sz="2400" dirty="0"/>
              <a:t>);</a:t>
            </a:r>
          </a:p>
          <a:p>
            <a:pPr>
              <a:buFont typeface="Arial" charset="0"/>
              <a:buNone/>
            </a:pPr>
            <a:r>
              <a:rPr lang="en-GB" sz="2400" dirty="0"/>
              <a:t>	</a:t>
            </a:r>
            <a:r>
              <a:rPr lang="en-GB" sz="2400" dirty="0">
                <a:solidFill>
                  <a:srgbClr val="00FF00"/>
                </a:solidFill>
              </a:rPr>
              <a:t>%Load image</a:t>
            </a:r>
          </a:p>
          <a:p>
            <a:pPr>
              <a:buFont typeface="Arial" charset="0"/>
              <a:buNone/>
            </a:pPr>
            <a:r>
              <a:rPr lang="en-GB" sz="2400" dirty="0"/>
              <a:t>	</a:t>
            </a:r>
            <a:r>
              <a:rPr lang="en-GB" sz="2400" dirty="0" err="1"/>
              <a:t>im</a:t>
            </a:r>
            <a:r>
              <a:rPr lang="en-GB" sz="2400" dirty="0"/>
              <a:t> = </a:t>
            </a:r>
            <a:r>
              <a:rPr lang="en-GB" sz="2400" dirty="0" err="1"/>
              <a:t>imread</a:t>
            </a:r>
            <a:r>
              <a:rPr lang="en-GB" sz="2400" dirty="0"/>
              <a:t>([</a:t>
            </a:r>
            <a:r>
              <a:rPr lang="en-GB" sz="2400" dirty="0" err="1"/>
              <a:t>im_list</a:t>
            </a:r>
            <a:r>
              <a:rPr lang="en-GB" sz="2400" dirty="0"/>
              <a:t>(</a:t>
            </a:r>
            <a:r>
              <a:rPr lang="en-GB" sz="2400" dirty="0" err="1"/>
              <a:t>i_im</a:t>
            </a:r>
            <a:r>
              <a:rPr lang="en-GB" sz="2400" dirty="0"/>
              <a:t>).folder ‘/’ </a:t>
            </a:r>
            <a:r>
              <a:rPr lang="en-GB" sz="2400" dirty="0" err="1"/>
              <a:t>im_list</a:t>
            </a:r>
            <a:r>
              <a:rPr lang="en-GB" sz="2400" dirty="0"/>
              <a:t>(</a:t>
            </a:r>
            <a:r>
              <a:rPr lang="en-GB" sz="2400" dirty="0" err="1"/>
              <a:t>i_im</a:t>
            </a:r>
            <a:r>
              <a:rPr lang="en-GB" sz="2400" dirty="0"/>
              <a:t>).name]);</a:t>
            </a:r>
          </a:p>
          <a:p>
            <a:pPr>
              <a:buFont typeface="Arial" charset="0"/>
              <a:buNone/>
            </a:pPr>
            <a:r>
              <a:rPr lang="en-GB" sz="2400" dirty="0"/>
              <a:t>	</a:t>
            </a:r>
            <a:r>
              <a:rPr lang="en-GB" sz="2400" dirty="0">
                <a:solidFill>
                  <a:srgbClr val="00FF00"/>
                </a:solidFill>
              </a:rPr>
              <a:t> %Lines of code that do stuff with image</a:t>
            </a:r>
          </a:p>
          <a:p>
            <a:pPr>
              <a:buFont typeface="Arial" charset="0"/>
              <a:buNone/>
            </a:pPr>
            <a:r>
              <a:rPr lang="en-GB" sz="2400" dirty="0">
                <a:solidFill>
                  <a:srgbClr val="00FF00"/>
                </a:solidFill>
              </a:rPr>
              <a:t>	</a:t>
            </a:r>
            <a:r>
              <a:rPr lang="en-GB" sz="2400" dirty="0"/>
              <a:t>…</a:t>
            </a:r>
          </a:p>
          <a:p>
            <a:pPr>
              <a:buFont typeface="Arial" charset="0"/>
              <a:buNone/>
            </a:pPr>
            <a:endParaRPr lang="en-GB" sz="2400" dirty="0"/>
          </a:p>
          <a:p>
            <a:pPr>
              <a:buFont typeface="Arial" charset="0"/>
              <a:buNone/>
            </a:pPr>
            <a:r>
              <a:rPr lang="en-GB" sz="2400" dirty="0">
                <a:solidFill>
                  <a:schemeClr val="hlink"/>
                </a:solidFill>
              </a:rPr>
              <a:t>end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A273A64-3FB5-8147-807A-00A82A623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11560" y="2213702"/>
            <a:ext cx="8157270" cy="410418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GB" dirty="0"/>
              <a:t>Python: using glob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67262" y="4310318"/>
            <a:ext cx="7093170" cy="18549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</a:t>
            </a:r>
            <a:r>
              <a:rPr lang="en-GB" dirty="0">
                <a:solidFill>
                  <a:srgbClr val="0070C0"/>
                </a:solidFill>
              </a:rPr>
              <a:t>glob</a:t>
            </a:r>
            <a:r>
              <a:rPr lang="en-GB" dirty="0"/>
              <a:t> package</a:t>
            </a:r>
          </a:p>
          <a:p>
            <a:pPr marL="457200" lvl="1" indent="0">
              <a:buNone/>
            </a:pPr>
            <a:r>
              <a:rPr lang="en-GB" dirty="0"/>
              <a:t>import glob</a:t>
            </a:r>
          </a:p>
          <a:p>
            <a:pPr marL="457200" lvl="1" indent="0">
              <a:buNone/>
            </a:pPr>
            <a:r>
              <a:rPr lang="en-GB" dirty="0"/>
              <a:t>from </a:t>
            </a:r>
            <a:r>
              <a:rPr lang="en-GB" dirty="0" err="1"/>
              <a:t>skimage</a:t>
            </a:r>
            <a:r>
              <a:rPr lang="en-GB" dirty="0"/>
              <a:t> import </a:t>
            </a:r>
            <a:r>
              <a:rPr lang="en-GB" dirty="0" err="1"/>
              <a:t>io</a:t>
            </a:r>
            <a:endParaRPr lang="en-GB" dirty="0"/>
          </a:p>
          <a:p>
            <a:pPr marL="457200" lvl="1" indent="0">
              <a:buNone/>
            </a:pPr>
            <a:r>
              <a:rPr lang="en-GB" dirty="0" err="1"/>
              <a:t>im_list</a:t>
            </a:r>
            <a:r>
              <a:rPr lang="en-GB" dirty="0"/>
              <a:t> = </a:t>
            </a:r>
            <a:r>
              <a:rPr lang="en-GB" dirty="0" err="1"/>
              <a:t>glob.glob</a:t>
            </a:r>
            <a:r>
              <a:rPr lang="en-GB" dirty="0"/>
              <a:t>(‘folder/*.mat’)</a:t>
            </a:r>
          </a:p>
          <a:p>
            <a:pPr marL="457200" lvl="1" indent="0">
              <a:buNone/>
            </a:pPr>
            <a:r>
              <a:rPr lang="en-GB" dirty="0">
                <a:solidFill>
                  <a:srgbClr val="0000FF"/>
                </a:solidFill>
              </a:rPr>
              <a:t>for</a:t>
            </a:r>
            <a:r>
              <a:rPr lang="en-GB" dirty="0"/>
              <a:t> </a:t>
            </a:r>
            <a:r>
              <a:rPr lang="en-GB" dirty="0" err="1"/>
              <a:t>im_name</a:t>
            </a:r>
            <a:r>
              <a:rPr lang="en-GB" dirty="0"/>
              <a:t> in </a:t>
            </a:r>
            <a:r>
              <a:rPr lang="en-GB" dirty="0" err="1"/>
              <a:t>im_list</a:t>
            </a:r>
            <a:r>
              <a:rPr lang="en-GB" dirty="0"/>
              <a:t>:</a:t>
            </a:r>
          </a:p>
          <a:p>
            <a:pPr marL="457200" lvl="1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00FF00"/>
                </a:solidFill>
              </a:rPr>
              <a:t>#Check if entry.name matches criteria…</a:t>
            </a:r>
          </a:p>
          <a:p>
            <a:pPr marL="457200" lvl="1" indent="0">
              <a:buNone/>
            </a:pPr>
            <a:r>
              <a:rPr lang="en-GB" dirty="0">
                <a:solidFill>
                  <a:srgbClr val="00FF00"/>
                </a:solidFill>
              </a:rPr>
              <a:t>	</a:t>
            </a:r>
            <a:r>
              <a:rPr lang="en-GB" dirty="0" err="1"/>
              <a:t>im</a:t>
            </a:r>
            <a:r>
              <a:rPr lang="en-GB" dirty="0"/>
              <a:t> = </a:t>
            </a:r>
            <a:r>
              <a:rPr lang="en-GB" dirty="0" err="1"/>
              <a:t>io.imread</a:t>
            </a:r>
            <a:r>
              <a:rPr lang="en-GB" dirty="0"/>
              <a:t>(</a:t>
            </a:r>
            <a:r>
              <a:rPr lang="en-GB" dirty="0" err="1"/>
              <a:t>im_name</a:t>
            </a:r>
            <a:r>
              <a:rPr lang="en-GB" dirty="0"/>
              <a:t>)</a:t>
            </a:r>
          </a:p>
          <a:p>
            <a:pPr marL="457200" lvl="1" indent="0">
              <a:buNone/>
            </a:pPr>
            <a:r>
              <a:rPr lang="en-GB" dirty="0">
                <a:solidFill>
                  <a:srgbClr val="00FF00"/>
                </a:solidFill>
              </a:rPr>
              <a:t>	 %Lines of code that do stuff with image</a:t>
            </a:r>
          </a:p>
          <a:p>
            <a:pPr marL="457200" lvl="1" indent="0">
              <a:buNone/>
            </a:pPr>
            <a:r>
              <a:rPr lang="en-GB" dirty="0"/>
              <a:t>	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62444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BDD3ACE-9D1F-804E-81FD-48B7E807D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4CF3D7-D2E9-EF4F-BA38-399C0BD4B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/>
              <a:t>Converting Microsoft Excel data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We’re not going to cover this now…</a:t>
            </a:r>
          </a:p>
          <a:p>
            <a:pPr lvl="1">
              <a:buNone/>
            </a:pPr>
            <a:r>
              <a:rPr lang="en-GB" dirty="0"/>
              <a:t>… but you can do it easily!</a:t>
            </a:r>
          </a:p>
          <a:p>
            <a:r>
              <a:rPr lang="en-GB" dirty="0"/>
              <a:t>Matlab: Checkout the files </a:t>
            </a:r>
            <a:r>
              <a:rPr lang="en-GB" dirty="0" err="1">
                <a:solidFill>
                  <a:srgbClr val="0070C0"/>
                </a:solidFill>
              </a:rPr>
              <a:t>xlsread</a:t>
            </a:r>
            <a:r>
              <a:rPr lang="en-GB" dirty="0"/>
              <a:t> and </a:t>
            </a:r>
            <a:r>
              <a:rPr lang="en-GB" dirty="0" err="1">
                <a:solidFill>
                  <a:srgbClr val="0070C0"/>
                </a:solidFill>
              </a:rPr>
              <a:t>xlswrite</a:t>
            </a:r>
            <a:r>
              <a:rPr lang="en-GB" dirty="0"/>
              <a:t> for how</a:t>
            </a:r>
          </a:p>
          <a:p>
            <a:r>
              <a:rPr lang="en-GB" dirty="0"/>
              <a:t>Python: use package </a:t>
            </a:r>
            <a:r>
              <a:rPr lang="en-GB" b="1" dirty="0">
                <a:solidFill>
                  <a:srgbClr val="0070C0"/>
                </a:solidFill>
              </a:rPr>
              <a:t>pandas</a:t>
            </a:r>
          </a:p>
          <a:p>
            <a:pPr lvl="1"/>
            <a:r>
              <a:rPr lang="en-US" dirty="0">
                <a:hlinkClick r:id="rId4"/>
              </a:rPr>
              <a:t>https://pandas.pydata.org/</a:t>
            </a:r>
            <a:endParaRPr lang="en-US" dirty="0"/>
          </a:p>
          <a:p>
            <a:pPr lvl="1"/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7E1E30-9B2A-2542-A1D9-5CC3E0404E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078B864-8C77-CC49-9699-5BC0B58B5B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C4AC33-501C-9A4F-B40E-1FF187A3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C824C-3988-194F-BF6A-1EE0987CF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3136"/>
          </a:xfrm>
        </p:spPr>
        <p:txBody>
          <a:bodyPr/>
          <a:lstStyle/>
          <a:p>
            <a:r>
              <a:rPr lang="en-US" dirty="0" err="1"/>
              <a:t>Matlab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load, save, </a:t>
            </a:r>
            <a:r>
              <a:rPr lang="en-US" dirty="0" err="1">
                <a:solidFill>
                  <a:srgbClr val="0070C0"/>
                </a:solidFill>
              </a:rPr>
              <a:t>saveas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imread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imwrite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dicomread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dicomwrite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dicominfo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niftiread</a:t>
            </a:r>
            <a:r>
              <a:rPr lang="en-US" dirty="0">
                <a:solidFill>
                  <a:srgbClr val="0070C0"/>
                </a:solidFill>
              </a:rPr>
              <a:t>…</a:t>
            </a:r>
          </a:p>
          <a:p>
            <a:r>
              <a:rPr lang="en-US" dirty="0"/>
              <a:t>Python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np.load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np.loadtxt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np.save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np.savez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np.savetxt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GB" dirty="0" err="1">
                <a:solidFill>
                  <a:srgbClr val="0070C0"/>
                </a:solidFill>
              </a:rPr>
              <a:t>scipy.io.loadmat</a:t>
            </a:r>
            <a:r>
              <a:rPr lang="en-GB" dirty="0">
                <a:solidFill>
                  <a:srgbClr val="0070C0"/>
                </a:solidFill>
              </a:rPr>
              <a:t>, </a:t>
            </a:r>
            <a:r>
              <a:rPr lang="en-GB" dirty="0" err="1">
                <a:solidFill>
                  <a:srgbClr val="0070C0"/>
                </a:solidFill>
              </a:rPr>
              <a:t>scipy.io.savemat</a:t>
            </a:r>
            <a:endParaRPr lang="en-GB" dirty="0">
              <a:solidFill>
                <a:srgbClr val="0070C0"/>
              </a:solidFill>
            </a:endParaRPr>
          </a:p>
          <a:p>
            <a:pPr lvl="1"/>
            <a:r>
              <a:rPr lang="en-GB" dirty="0" err="1">
                <a:solidFill>
                  <a:srgbClr val="0070C0"/>
                </a:solidFill>
              </a:rPr>
              <a:t>skimage.io.imread</a:t>
            </a:r>
            <a:r>
              <a:rPr lang="en-GB" dirty="0">
                <a:solidFill>
                  <a:srgbClr val="0070C0"/>
                </a:solidFill>
              </a:rPr>
              <a:t>, </a:t>
            </a:r>
            <a:r>
              <a:rPr lang="en-GB" dirty="0" err="1">
                <a:solidFill>
                  <a:srgbClr val="0070C0"/>
                </a:solidFill>
              </a:rPr>
              <a:t>skimage.io.imsave</a:t>
            </a:r>
            <a:endParaRPr lang="en-GB" dirty="0">
              <a:solidFill>
                <a:srgbClr val="0070C0"/>
              </a:solidFill>
            </a:endParaRPr>
          </a:p>
          <a:p>
            <a:pPr lvl="1"/>
            <a:r>
              <a:rPr lang="en-GB" dirty="0" err="1">
                <a:solidFill>
                  <a:srgbClr val="0070C0"/>
                </a:solidFill>
              </a:rPr>
              <a:t>nipy</a:t>
            </a:r>
            <a:r>
              <a:rPr lang="en-GB" dirty="0">
                <a:solidFill>
                  <a:srgbClr val="0070C0"/>
                </a:solidFill>
              </a:rPr>
              <a:t>, </a:t>
            </a:r>
            <a:r>
              <a:rPr lang="en-GB" dirty="0" err="1">
                <a:solidFill>
                  <a:srgbClr val="0070C0"/>
                </a:solidFill>
              </a:rPr>
              <a:t>pydicom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8288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000" dirty="0"/>
              <a:t>Download the image ‘sample_nailfold.png’ from my website</a:t>
            </a:r>
            <a:endParaRPr lang="en-GB" sz="1600" dirty="0"/>
          </a:p>
          <a:p>
            <a:r>
              <a:rPr lang="en-GB" sz="2000" dirty="0"/>
              <a:t>Create a script ‘</a:t>
            </a:r>
            <a:r>
              <a:rPr lang="en-GB" sz="2000" dirty="0" err="1"/>
              <a:t>find_vessels</a:t>
            </a:r>
            <a:r>
              <a:rPr lang="en-GB" sz="2000" dirty="0"/>
              <a:t>’  to do the following</a:t>
            </a:r>
          </a:p>
          <a:p>
            <a:pPr lvl="1"/>
            <a:r>
              <a:rPr lang="en-GB" sz="1600" dirty="0"/>
              <a:t>Load the image using </a:t>
            </a:r>
            <a:r>
              <a:rPr lang="en-GB" sz="1600" dirty="0" err="1"/>
              <a:t>imread</a:t>
            </a:r>
            <a:r>
              <a:rPr lang="en-GB" sz="1600" dirty="0"/>
              <a:t> (note this wasn’t  included in the common functions because we are dedicating a whole lesson to reading/writing images and data next week)</a:t>
            </a:r>
          </a:p>
          <a:p>
            <a:pPr lvl="1"/>
            <a:r>
              <a:rPr lang="en-GB" sz="1600" dirty="0"/>
              <a:t>Use the functions ‘figure’ and ‘</a:t>
            </a:r>
            <a:r>
              <a:rPr lang="en-GB" sz="1600" dirty="0" err="1"/>
              <a:t>imshow</a:t>
            </a:r>
            <a:r>
              <a:rPr lang="en-GB" sz="1600" dirty="0"/>
              <a:t>’ to display the image</a:t>
            </a:r>
          </a:p>
          <a:p>
            <a:pPr lvl="1"/>
            <a:r>
              <a:rPr lang="en-GB" sz="1600" dirty="0"/>
              <a:t>Compute the average (i.e. mean) value of the grey-level of each pixel</a:t>
            </a:r>
          </a:p>
          <a:p>
            <a:pPr lvl="1"/>
            <a:r>
              <a:rPr lang="en-GB" sz="1600" dirty="0"/>
              <a:t>Produce (and display) a black and white mask of all the pixels that have a grey-level less than the mean</a:t>
            </a:r>
          </a:p>
          <a:p>
            <a:pPr lvl="1"/>
            <a:r>
              <a:rPr lang="en-GB" sz="1600" dirty="0"/>
              <a:t>Compute the number of pixels in each column with a grey-level below the mean (hint: use the mask you have created and the function ‘sum’)</a:t>
            </a:r>
          </a:p>
          <a:p>
            <a:pPr lvl="1"/>
            <a:r>
              <a:rPr lang="en-GB" sz="1600" dirty="0"/>
              <a:t>Plot the vector you have just computed</a:t>
            </a:r>
          </a:p>
          <a:p>
            <a:pPr lvl="1"/>
            <a:r>
              <a:rPr lang="en-GB" sz="1600" dirty="0"/>
              <a:t>What  do the peaks in this plot </a:t>
            </a:r>
            <a:r>
              <a:rPr lang="en-GB" sz="1600"/>
              <a:t>correspond to</a:t>
            </a:r>
            <a:r>
              <a:rPr lang="en-GB" sz="1600" dirty="0"/>
              <a:t>?</a:t>
            </a:r>
          </a:p>
          <a:p>
            <a:pPr lvl="1"/>
            <a:r>
              <a:rPr lang="en-GB" sz="1600" dirty="0"/>
              <a:t>Repeat the previous 3 steps, but using rows, not columns (hint: you need to include an optional argument in ‘sum’)</a:t>
            </a:r>
          </a:p>
          <a:p>
            <a:r>
              <a:rPr lang="en-GB" sz="2000" dirty="0"/>
              <a:t>Convert the script to a function, that returns as outputs the column and row counts you have computed</a:t>
            </a:r>
          </a:p>
          <a:p>
            <a:endParaRPr lang="en-GB" sz="2000" dirty="0"/>
          </a:p>
          <a:p>
            <a:pPr lvl="1"/>
            <a:endParaRPr lang="en-US" sz="1600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200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Exercises 1 – loading .mat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Now modify your “</a:t>
            </a:r>
            <a:r>
              <a:rPr lang="en-GB" dirty="0" err="1"/>
              <a:t>find_vessels</a:t>
            </a:r>
            <a:r>
              <a:rPr lang="en-GB" dirty="0"/>
              <a:t>” from last week so that it</a:t>
            </a:r>
          </a:p>
          <a:p>
            <a:pPr lvl="1"/>
            <a:r>
              <a:rPr lang="en-GB" dirty="0"/>
              <a:t>Takes as input the filename of an image</a:t>
            </a:r>
          </a:p>
          <a:p>
            <a:pPr lvl="1"/>
            <a:r>
              <a:rPr lang="en-GB" dirty="0"/>
              <a:t>Returns as output the black and white mask</a:t>
            </a:r>
          </a:p>
          <a:p>
            <a:r>
              <a:rPr lang="en-GB" dirty="0"/>
              <a:t>Using this function, modify the script you have written to generate and save a black and white vessel mask for each </a:t>
            </a:r>
            <a:r>
              <a:rPr lang="en-GB" dirty="0" err="1"/>
              <a:t>retinogram</a:t>
            </a:r>
            <a:endParaRPr lang="en-GB" dirty="0"/>
          </a:p>
          <a:p>
            <a:pPr lvl="1"/>
            <a:r>
              <a:rPr lang="en-GB" dirty="0"/>
              <a:t>Did this work? If not why not?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993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997152"/>
          </a:xfrm>
        </p:spPr>
        <p:txBody>
          <a:bodyPr>
            <a:normAutofit/>
          </a:bodyPr>
          <a:lstStyle/>
          <a:p>
            <a:r>
              <a:rPr lang="en-GB" sz="2400" dirty="0"/>
              <a:t>Split into groups</a:t>
            </a:r>
          </a:p>
          <a:p>
            <a:r>
              <a:rPr lang="en-GB" sz="2400" dirty="0" err="1"/>
              <a:t>Matlab</a:t>
            </a:r>
            <a:r>
              <a:rPr lang="en-GB" sz="2400" dirty="0"/>
              <a:t>: use the help menu explore the functions from the slide assigned to your group</a:t>
            </a:r>
          </a:p>
          <a:p>
            <a:r>
              <a:rPr lang="en-GB" sz="2400" dirty="0"/>
              <a:t>Python, just use google</a:t>
            </a:r>
          </a:p>
          <a:p>
            <a:r>
              <a:rPr lang="en-GB" sz="2400" dirty="0"/>
              <a:t>After 15 minutes, describe to the rest of the class what the functions do. </a:t>
            </a:r>
            <a:r>
              <a:rPr lang="en-GB" sz="2400" dirty="0" err="1"/>
              <a:t>E.g</a:t>
            </a:r>
            <a:r>
              <a:rPr lang="en-GB" sz="2400" dirty="0"/>
              <a:t>…</a:t>
            </a:r>
          </a:p>
          <a:p>
            <a:pPr lvl="1"/>
            <a:r>
              <a:rPr lang="en-GB" sz="2000" dirty="0"/>
              <a:t>What main inputs do they take?</a:t>
            </a:r>
          </a:p>
          <a:p>
            <a:pPr lvl="1"/>
            <a:r>
              <a:rPr lang="en-GB" sz="2000" dirty="0"/>
              <a:t>What are the main outputs?</a:t>
            </a:r>
          </a:p>
          <a:p>
            <a:pPr lvl="1"/>
            <a:r>
              <a:rPr lang="en-GB" sz="2000" dirty="0"/>
              <a:t>Using the “see also” links, find one other related function NOT listed on your slide and describe this too</a:t>
            </a:r>
          </a:p>
          <a:p>
            <a:pPr lvl="1"/>
            <a:r>
              <a:rPr lang="en-GB" sz="2000" dirty="0"/>
              <a:t>Note: where functions have lots of different input/output options, only describe the first 2 or 3</a:t>
            </a:r>
          </a:p>
        </p:txBody>
      </p:sp>
    </p:spTree>
    <p:extLst>
      <p:ext uri="{BB962C8B-B14F-4D97-AF65-F5344CB8AC3E}">
        <p14:creationId xmlns:p14="http://schemas.microsoft.com/office/powerpoint/2010/main" val="1337727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sum</a:t>
            </a:r>
          </a:p>
          <a:p>
            <a:r>
              <a:rPr lang="en-GB" dirty="0"/>
              <a:t>mean</a:t>
            </a:r>
          </a:p>
          <a:p>
            <a:r>
              <a:rPr lang="en-GB" dirty="0"/>
              <a:t>median</a:t>
            </a:r>
          </a:p>
          <a:p>
            <a:r>
              <a:rPr lang="en-GB" dirty="0"/>
              <a:t>std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B5CC37-248F-4FD3-AE22-E213BF9C0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pic>
        <p:nvPicPr>
          <p:cNvPr id="1026" name="Picture 2" descr="NumPy - Wikipedia">
            <a:extLst>
              <a:ext uri="{FF2B5EF4-FFF2-40B4-BE49-F238E27FC236}">
                <a16:creationId xmlns:a16="http://schemas.microsoft.com/office/drawing/2014/main" id="{551FBF97-AD4B-4116-9326-BF69980B88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109" y="0"/>
            <a:ext cx="2077891" cy="93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597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en-GB" dirty="0"/>
              <a:t>Sampling and creating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ones</a:t>
            </a:r>
          </a:p>
          <a:p>
            <a:r>
              <a:rPr lang="en-GB" dirty="0"/>
              <a:t>zeros</a:t>
            </a:r>
          </a:p>
          <a:p>
            <a:r>
              <a:rPr lang="en-GB" dirty="0"/>
              <a:t>eye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5E3448-9AAF-4D1F-9210-E724BA334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pic>
        <p:nvPicPr>
          <p:cNvPr id="5" name="Picture 2" descr="NumPy - Wikipedia">
            <a:extLst>
              <a:ext uri="{FF2B5EF4-FFF2-40B4-BE49-F238E27FC236}">
                <a16:creationId xmlns:a16="http://schemas.microsoft.com/office/drawing/2014/main" id="{A9B9CD51-B2FA-455E-A365-7EBC6B8A8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109" y="0"/>
            <a:ext cx="2077891" cy="93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021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ceil</a:t>
            </a:r>
          </a:p>
          <a:p>
            <a:r>
              <a:rPr lang="en-GB" dirty="0"/>
              <a:t>floor</a:t>
            </a:r>
          </a:p>
          <a:p>
            <a:r>
              <a:rPr lang="en-GB" dirty="0"/>
              <a:t>round</a:t>
            </a:r>
          </a:p>
          <a:p>
            <a:r>
              <a:rPr lang="en-GB" dirty="0"/>
              <a:t>mod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7D7B1C-3FF4-4DA3-886A-43ED0CC67E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pic>
        <p:nvPicPr>
          <p:cNvPr id="5" name="Picture 2" descr="NumPy - Wikipedia">
            <a:extLst>
              <a:ext uri="{FF2B5EF4-FFF2-40B4-BE49-F238E27FC236}">
                <a16:creationId xmlns:a16="http://schemas.microsoft.com/office/drawing/2014/main" id="{13DD80F9-789E-4534-A5AC-3805CA6A8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109" y="0"/>
            <a:ext cx="2077891" cy="93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390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err="1"/>
              <a:t>Matlab</a:t>
            </a:r>
            <a:r>
              <a:rPr lang="en-GB" dirty="0"/>
              <a:t> and python have thousands of useful functions for you to use</a:t>
            </a:r>
          </a:p>
          <a:p>
            <a:r>
              <a:rPr lang="en-GB" dirty="0"/>
              <a:t>Luckily the help menu means you don't need to remember all of these!</a:t>
            </a:r>
          </a:p>
          <a:p>
            <a:r>
              <a:rPr lang="en-GB" dirty="0"/>
              <a:t>However, being familiar with the most common functions will make solving common tasks a lot faster and easier*</a:t>
            </a:r>
          </a:p>
          <a:p>
            <a:r>
              <a:rPr lang="en-GB" dirty="0"/>
              <a:t>Think of it like learning a foreign language:</a:t>
            </a:r>
          </a:p>
          <a:p>
            <a:pPr lvl="1"/>
            <a:r>
              <a:rPr lang="en-GB" dirty="0"/>
              <a:t>Understanding </a:t>
            </a:r>
            <a:r>
              <a:rPr lang="en-GB" b="1" i="1" dirty="0"/>
              <a:t>how</a:t>
            </a:r>
            <a:r>
              <a:rPr lang="en-GB" dirty="0"/>
              <a:t> to use functions and connecting code together is like learning the grammar</a:t>
            </a:r>
          </a:p>
          <a:p>
            <a:pPr lvl="1"/>
            <a:r>
              <a:rPr lang="en-GB" dirty="0"/>
              <a:t>Learning the names of common functions is knowing the most common nouns, verbs etc so you can just use these without looking them up all the time</a:t>
            </a:r>
          </a:p>
          <a:p>
            <a:pPr lvl="1"/>
            <a:r>
              <a:rPr lang="en-GB" dirty="0"/>
              <a:t>For everything else, the help menu is your dictionary! </a:t>
            </a:r>
          </a:p>
          <a:p>
            <a:pPr lvl="1"/>
            <a:endParaRPr lang="en-GB" dirty="0"/>
          </a:p>
          <a:p>
            <a:pPr lvl="1">
              <a:buNone/>
            </a:pPr>
            <a:r>
              <a:rPr lang="en-GB" dirty="0"/>
              <a:t>*That doesn't mean I expect you to memorise all the functions from this lesson! But you'll find you pick these up naturally</a:t>
            </a:r>
          </a:p>
        </p:txBody>
      </p:sp>
    </p:spTree>
    <p:extLst>
      <p:ext uri="{BB962C8B-B14F-4D97-AF65-F5344CB8AC3E}">
        <p14:creationId xmlns:p14="http://schemas.microsoft.com/office/powerpoint/2010/main" val="1110373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794D76A-EF2D-7445-85E0-99FB1DD54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Loading and writing data</a:t>
            </a:r>
          </a:p>
          <a:p>
            <a:pPr lvl="1"/>
            <a:r>
              <a:rPr lang="en-GB" dirty="0" err="1"/>
              <a:t>Matlab</a:t>
            </a:r>
            <a:r>
              <a:rPr lang="en-GB" dirty="0"/>
              <a:t> data files: loading and saving</a:t>
            </a:r>
            <a:endParaRPr lang="en-US" dirty="0"/>
          </a:p>
          <a:p>
            <a:pPr lvl="1"/>
            <a:r>
              <a:rPr lang="en-GB" dirty="0"/>
              <a:t>Images: loading, writing, converting types</a:t>
            </a:r>
          </a:p>
          <a:p>
            <a:pPr lvl="1"/>
            <a:r>
              <a:rPr lang="en-GB" dirty="0"/>
              <a:t>Special functions for working with medical images</a:t>
            </a:r>
          </a:p>
          <a:p>
            <a:pPr lvl="1"/>
            <a:r>
              <a:rPr lang="en-GB" dirty="0"/>
              <a:t>Using dir to loop through files in a folder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A604FD-903D-1F43-A2DD-8650D82B2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8BCADF-FE7C-8F4C-BC78-0E947B9AD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Matlab’s</a:t>
            </a:r>
            <a:r>
              <a:rPr lang="en-GB" dirty="0"/>
              <a:t> save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Save allows us to write any variable to disk, e.g. saving the results of an experiment</a:t>
            </a:r>
          </a:p>
          <a:p>
            <a:pPr lvl="1">
              <a:buNone/>
            </a:pPr>
            <a:r>
              <a:rPr lang="en-GB" dirty="0">
                <a:solidFill>
                  <a:srgbClr val="0070C0"/>
                </a:solidFill>
              </a:rPr>
              <a:t>save(‘filename’)</a:t>
            </a:r>
            <a:r>
              <a:rPr lang="en-GB" dirty="0"/>
              <a:t>, </a:t>
            </a:r>
          </a:p>
          <a:p>
            <a:pPr lvl="1"/>
            <a:r>
              <a:rPr lang="en-GB" dirty="0"/>
              <a:t>writes the entire contents of the workspace</a:t>
            </a:r>
          </a:p>
          <a:p>
            <a:r>
              <a:rPr lang="en-GB" dirty="0"/>
              <a:t>From the command line, we can also use the format:</a:t>
            </a:r>
          </a:p>
          <a:p>
            <a:pPr lvl="1">
              <a:buNone/>
            </a:pPr>
            <a:r>
              <a:rPr lang="en-GB" dirty="0">
                <a:solidFill>
                  <a:srgbClr val="0070C0"/>
                </a:solidFill>
              </a:rPr>
              <a:t>save</a:t>
            </a:r>
            <a:r>
              <a:rPr lang="en-GB" dirty="0"/>
              <a:t> </a:t>
            </a:r>
            <a:r>
              <a:rPr lang="en-GB" dirty="0">
                <a:solidFill>
                  <a:srgbClr val="7030A0"/>
                </a:solidFill>
              </a:rPr>
              <a:t>filename</a:t>
            </a:r>
          </a:p>
          <a:p>
            <a:pPr lvl="1"/>
            <a:r>
              <a:rPr lang="en-GB" dirty="0"/>
              <a:t>Note the lack of quotes around filename, and the space</a:t>
            </a:r>
          </a:p>
          <a:p>
            <a:r>
              <a:rPr lang="en-GB" dirty="0"/>
              <a:t>Note that these files are saved in a Matlab specific format that can’t (usually) be read by other programs</a:t>
            </a:r>
          </a:p>
          <a:p>
            <a:r>
              <a:rPr lang="en-GB" dirty="0"/>
              <a:t>The files will be save with a .mat extension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1927</TotalTime>
  <Words>2094</Words>
  <Application>Microsoft Office PowerPoint</Application>
  <PresentationFormat>On-screen Show (4:3)</PresentationFormat>
  <Paragraphs>225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Programming tutorial course</vt:lpstr>
      <vt:lpstr>Matlab's help menu</vt:lpstr>
      <vt:lpstr>Task:</vt:lpstr>
      <vt:lpstr>Summary statistics</vt:lpstr>
      <vt:lpstr>Sampling and creating data</vt:lpstr>
      <vt:lpstr>Integer arithmetic</vt:lpstr>
      <vt:lpstr>Summary</vt:lpstr>
      <vt:lpstr>Lesson overview</vt:lpstr>
      <vt:lpstr>Matlab’s save command</vt:lpstr>
      <vt:lpstr>Matlab’s save command</vt:lpstr>
      <vt:lpstr>Matlab’s load command</vt:lpstr>
      <vt:lpstr>Matlab’s load command</vt:lpstr>
      <vt:lpstr>Python saving and loading data...</vt:lpstr>
      <vt:lpstr>Can use Matlab data files in Python</vt:lpstr>
      <vt:lpstr>Reading and writing images</vt:lpstr>
      <vt:lpstr>Reading and writing images</vt:lpstr>
      <vt:lpstr>Reading other data, eg 3D image formats</vt:lpstr>
      <vt:lpstr>Reading/writing medical images</vt:lpstr>
      <vt:lpstr>Reading/writing medical images</vt:lpstr>
      <vt:lpstr>Getting a list of files in a folder</vt:lpstr>
      <vt:lpstr>Matlab: using dir</vt:lpstr>
      <vt:lpstr>Matlab: using dir in a loop</vt:lpstr>
      <vt:lpstr>Python: using glob</vt:lpstr>
      <vt:lpstr>Converting Microsoft Excel data</vt:lpstr>
      <vt:lpstr>Summary</vt:lpstr>
      <vt:lpstr>Exercises</vt:lpstr>
      <vt:lpstr>Exercises 1 – loading .mat files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 tutorial course</dc:title>
  <dc:creator>mberks</dc:creator>
  <cp:lastModifiedBy>Michael Berks</cp:lastModifiedBy>
  <cp:revision>80</cp:revision>
  <dcterms:created xsi:type="dcterms:W3CDTF">2013-02-07T17:14:49Z</dcterms:created>
  <dcterms:modified xsi:type="dcterms:W3CDTF">2023-02-13T09:42:58Z</dcterms:modified>
</cp:coreProperties>
</file>